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57" r:id="rId3"/>
    <p:sldId id="358" r:id="rId4"/>
    <p:sldId id="325" r:id="rId5"/>
    <p:sldId id="360" r:id="rId6"/>
    <p:sldId id="362" r:id="rId7"/>
    <p:sldId id="359" r:id="rId8"/>
    <p:sldId id="258" r:id="rId9"/>
    <p:sldId id="259" r:id="rId10"/>
    <p:sldId id="264" r:id="rId11"/>
    <p:sldId id="266" r:id="rId12"/>
    <p:sldId id="268" r:id="rId13"/>
    <p:sldId id="326" r:id="rId14"/>
    <p:sldId id="327" r:id="rId15"/>
    <p:sldId id="328" r:id="rId16"/>
    <p:sldId id="270" r:id="rId17"/>
    <p:sldId id="329" r:id="rId18"/>
    <p:sldId id="330" r:id="rId19"/>
    <p:sldId id="272" r:id="rId20"/>
    <p:sldId id="269" r:id="rId21"/>
    <p:sldId id="273" r:id="rId22"/>
    <p:sldId id="331" r:id="rId23"/>
    <p:sldId id="274" r:id="rId24"/>
    <p:sldId id="275" r:id="rId25"/>
    <p:sldId id="276" r:id="rId26"/>
    <p:sldId id="338" r:id="rId27"/>
    <p:sldId id="356" r:id="rId28"/>
    <p:sldId id="277" r:id="rId29"/>
    <p:sldId id="278" r:id="rId30"/>
    <p:sldId id="332" r:id="rId31"/>
    <p:sldId id="337" r:id="rId32"/>
    <p:sldId id="333" r:id="rId33"/>
    <p:sldId id="334" r:id="rId34"/>
    <p:sldId id="260" r:id="rId35"/>
    <p:sldId id="363" r:id="rId36"/>
    <p:sldId id="364" r:id="rId37"/>
    <p:sldId id="365" r:id="rId38"/>
    <p:sldId id="283" r:id="rId39"/>
    <p:sldId id="284" r:id="rId40"/>
    <p:sldId id="285" r:id="rId41"/>
    <p:sldId id="286" r:id="rId42"/>
    <p:sldId id="287" r:id="rId43"/>
    <p:sldId id="335" r:id="rId44"/>
    <p:sldId id="289" r:id="rId45"/>
    <p:sldId id="290" r:id="rId46"/>
    <p:sldId id="339" r:id="rId47"/>
    <p:sldId id="292" r:id="rId48"/>
    <p:sldId id="341" r:id="rId49"/>
    <p:sldId id="342" r:id="rId50"/>
    <p:sldId id="294" r:id="rId51"/>
    <p:sldId id="343" r:id="rId52"/>
    <p:sldId id="361"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126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22157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13573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230194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346737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55998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80354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404928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336219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393914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8558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pPr/>
              <a:t>30-Jan-20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5236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F51B6-8ED7-4731-9F8A-803721F11950}" type="datetimeFigureOut">
              <a:rPr lang="en-US" smtClean="0"/>
              <a:pPr/>
              <a:t>30-Jan-20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275249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a:solidFill>
                  <a:srgbClr val="002060"/>
                </a:solidFill>
                <a:latin typeface="Berlin Sans FB Demi" panose="020E0802020502020306" pitchFamily="34" charset="0"/>
              </a:rPr>
              <a:t>Basrah</a:t>
            </a:r>
            <a:r>
              <a:rPr lang="en-US" sz="1400" dirty="0">
                <a:solidFill>
                  <a:srgbClr val="002060"/>
                </a:solidFill>
                <a:latin typeface="Berlin Sans FB Demi" panose="020E0802020502020306" pitchFamily="34" charset="0"/>
              </a:rPr>
              <a:t>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dirty="0" err="1" smtClean="0"/>
              <a:t>Robbin’s</a:t>
            </a:r>
            <a:r>
              <a:rPr lang="en-US" dirty="0" smtClean="0"/>
              <a:t> Basic pathology 9</a:t>
            </a:r>
            <a:r>
              <a:rPr lang="en-US" baseline="30000" dirty="0" smtClean="0"/>
              <a:t>th </a:t>
            </a:r>
            <a:r>
              <a:rPr lang="en-US" dirty="0" smtClean="0"/>
              <a:t>edition</a:t>
            </a:r>
          </a:p>
          <a:p>
            <a:r>
              <a:rPr lang="pt-BR" dirty="0"/>
              <a:t>Hoffbrands Essential Haematology </a:t>
            </a:r>
            <a:r>
              <a:rPr lang="pt-BR" dirty="0" smtClean="0"/>
              <a:t>7</a:t>
            </a:r>
            <a:r>
              <a:rPr lang="pt-BR" baseline="30000" dirty="0" smtClean="0"/>
              <a:t>th</a:t>
            </a:r>
            <a:r>
              <a:rPr lang="pt-BR" dirty="0" smtClean="0"/>
              <a:t> edition</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429" y="0"/>
            <a:ext cx="759825" cy="742017"/>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3979E3BF-905D-4761-A225-E1D43CF64D95}"/>
              </a:ext>
            </a:extLst>
          </p:cNvPr>
          <p:cNvSpPr/>
          <p:nvPr/>
        </p:nvSpPr>
        <p:spPr>
          <a:xfrm>
            <a:off x="265814" y="898711"/>
            <a:ext cx="8506046" cy="769441"/>
          </a:xfrm>
          <a:prstGeom prst="rect">
            <a:avLst/>
          </a:prstGeom>
          <a:noFill/>
        </p:spPr>
        <p:txBody>
          <a:bodyPr wrap="square" lIns="91440" tIns="45720" rIns="91440" bIns="45720">
            <a:spAutoFit/>
          </a:bodyPr>
          <a:lstStyle/>
          <a:p>
            <a:pPr algn="ctr"/>
            <a:r>
              <a:rPr lang="en-US" sz="4400" b="1" cap="none" spc="0" dirty="0">
                <a:ln w="13462">
                  <a:solidFill>
                    <a:schemeClr val="bg1"/>
                  </a:solidFill>
                  <a:prstDash val="solid"/>
                </a:ln>
                <a:solidFill>
                  <a:srgbClr val="92D050"/>
                </a:solidFill>
                <a:effectLst>
                  <a:outerShdw dist="38100" dir="2700000" algn="bl" rotWithShape="0">
                    <a:schemeClr val="accent5"/>
                  </a:outerShdw>
                </a:effectLst>
              </a:rPr>
              <a:t>The module: Mechanism of Disease</a:t>
            </a:r>
            <a:endParaRPr lang="en-GB" sz="4400" b="1" cap="none" spc="0" dirty="0">
              <a:ln w="13462">
                <a:solidFill>
                  <a:schemeClr val="bg1"/>
                </a:solidFill>
                <a:prstDash val="solid"/>
              </a:ln>
              <a:solidFill>
                <a:srgbClr val="92D050"/>
              </a:solidFill>
              <a:effectLst>
                <a:outerShdw dist="38100" dir="2700000" algn="bl" rotWithShape="0">
                  <a:schemeClr val="accent5"/>
                </a:outerShdw>
              </a:effectLst>
            </a:endParaRPr>
          </a:p>
        </p:txBody>
      </p:sp>
      <p:sp>
        <p:nvSpPr>
          <p:cNvPr id="3" name="Rectangle 2">
            <a:extLst>
              <a:ext uri="{FF2B5EF4-FFF2-40B4-BE49-F238E27FC236}">
                <a16:creationId xmlns:a16="http://schemas.microsoft.com/office/drawing/2014/main" xmlns="" id="{CBFA5F5C-7657-4034-95A4-D6557FC7F8F4}"/>
              </a:ext>
            </a:extLst>
          </p:cNvPr>
          <p:cNvSpPr/>
          <p:nvPr/>
        </p:nvSpPr>
        <p:spPr>
          <a:xfrm>
            <a:off x="751633" y="1712697"/>
            <a:ext cx="7640746" cy="769441"/>
          </a:xfrm>
          <a:prstGeom prst="rect">
            <a:avLst/>
          </a:prstGeom>
          <a:noFill/>
        </p:spPr>
        <p:txBody>
          <a:bodyPr wrap="none" lIns="91440" tIns="45720" rIns="91440" bIns="45720">
            <a:spAutoFit/>
          </a:bodyPr>
          <a:lstStyle/>
          <a:p>
            <a:pPr algn="ctr"/>
            <a:r>
              <a:rPr lang="en-GB" sz="4400" b="1" cap="none" spc="0" dirty="0">
                <a:ln w="22225">
                  <a:solidFill>
                    <a:schemeClr val="accent2"/>
                  </a:solidFill>
                  <a:prstDash val="solid"/>
                </a:ln>
                <a:solidFill>
                  <a:schemeClr val="accent2">
                    <a:lumMod val="40000"/>
                    <a:lumOff val="60000"/>
                  </a:schemeClr>
                </a:solidFill>
                <a:effectLst/>
              </a:rPr>
              <a:t>Haemostasis and Thrombosis </a:t>
            </a:r>
            <a:r>
              <a:rPr lang="en-GB" sz="4400" b="1" cap="none" spc="0" dirty="0" smtClean="0">
                <a:ln w="22225">
                  <a:solidFill>
                    <a:schemeClr val="accent2"/>
                  </a:solidFill>
                  <a:prstDash val="solid"/>
                </a:ln>
                <a:solidFill>
                  <a:schemeClr val="accent2">
                    <a:lumMod val="40000"/>
                    <a:lumOff val="60000"/>
                  </a:schemeClr>
                </a:solidFill>
                <a:effectLst/>
              </a:rPr>
              <a:t>(I)</a:t>
            </a:r>
            <a:endParaRPr lang="en-GB" sz="44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a16="http://schemas.microsoft.com/office/drawing/2014/main" xmlns="" id="{072D11C7-5654-4165-8FC1-806EAD160B83}"/>
              </a:ext>
            </a:extLst>
          </p:cNvPr>
          <p:cNvSpPr txBox="1"/>
          <p:nvPr/>
        </p:nvSpPr>
        <p:spPr>
          <a:xfrm>
            <a:off x="393583" y="3429000"/>
            <a:ext cx="4231758" cy="2031325"/>
          </a:xfrm>
          <a:prstGeom prst="rect">
            <a:avLst/>
          </a:prstGeom>
          <a:noFill/>
        </p:spPr>
        <p:txBody>
          <a:bodyPr wrap="square" rtlCol="0">
            <a:spAutoFit/>
          </a:bodyPr>
          <a:lstStyle/>
          <a:p>
            <a:r>
              <a:rPr lang="en-GB" i="1" dirty="0">
                <a:solidFill>
                  <a:srgbClr val="0070C0"/>
                </a:solidFill>
              </a:rPr>
              <a:t>Module </a:t>
            </a:r>
            <a:r>
              <a:rPr lang="en-GB" i="1" dirty="0" smtClean="0">
                <a:solidFill>
                  <a:srgbClr val="0070C0"/>
                </a:solidFill>
              </a:rPr>
              <a:t>staff: Session 5</a:t>
            </a:r>
            <a:endParaRPr lang="en-GB" i="1" dirty="0">
              <a:solidFill>
                <a:srgbClr val="0070C0"/>
              </a:solidFill>
            </a:endParaRPr>
          </a:p>
          <a:p>
            <a:r>
              <a:rPr lang="en-GB" i="1" dirty="0">
                <a:solidFill>
                  <a:srgbClr val="0070C0"/>
                </a:solidFill>
              </a:rPr>
              <a:t>			</a:t>
            </a:r>
            <a:r>
              <a:rPr lang="en-GB" i="1" dirty="0" err="1">
                <a:solidFill>
                  <a:srgbClr val="0070C0"/>
                </a:solidFill>
              </a:rPr>
              <a:t>Dr.</a:t>
            </a:r>
            <a:r>
              <a:rPr lang="en-GB" i="1" dirty="0">
                <a:solidFill>
                  <a:srgbClr val="0070C0"/>
                </a:solidFill>
              </a:rPr>
              <a:t> Ihsan Mardan </a:t>
            </a:r>
          </a:p>
          <a:p>
            <a:r>
              <a:rPr lang="en-GB" i="1" dirty="0">
                <a:solidFill>
                  <a:srgbClr val="0070C0"/>
                </a:solidFill>
              </a:rPr>
              <a:t>			</a:t>
            </a:r>
            <a:r>
              <a:rPr lang="en-GB" i="1" dirty="0" err="1">
                <a:solidFill>
                  <a:srgbClr val="0070C0"/>
                </a:solidFill>
              </a:rPr>
              <a:t>Dr.</a:t>
            </a:r>
            <a:r>
              <a:rPr lang="en-GB" i="1" dirty="0">
                <a:solidFill>
                  <a:srgbClr val="0070C0"/>
                </a:solidFill>
              </a:rPr>
              <a:t> </a:t>
            </a:r>
            <a:r>
              <a:rPr lang="en-GB" i="1" dirty="0" err="1">
                <a:solidFill>
                  <a:srgbClr val="0070C0"/>
                </a:solidFill>
              </a:rPr>
              <a:t>Sadiq</a:t>
            </a:r>
            <a:r>
              <a:rPr lang="en-GB" i="1" dirty="0">
                <a:solidFill>
                  <a:srgbClr val="0070C0"/>
                </a:solidFill>
              </a:rPr>
              <a:t> </a:t>
            </a:r>
            <a:r>
              <a:rPr lang="en-GB" i="1" dirty="0" smtClean="0">
                <a:solidFill>
                  <a:srgbClr val="0070C0"/>
                </a:solidFill>
              </a:rPr>
              <a:t>K. Ali </a:t>
            </a:r>
            <a:endParaRPr lang="en-GB" i="1" dirty="0">
              <a:solidFill>
                <a:srgbClr val="0070C0"/>
              </a:solidFill>
            </a:endParaRPr>
          </a:p>
          <a:p>
            <a:r>
              <a:rPr lang="en-GB" i="1" dirty="0">
                <a:solidFill>
                  <a:srgbClr val="0070C0"/>
                </a:solidFill>
              </a:rPr>
              <a:t>			</a:t>
            </a:r>
            <a:r>
              <a:rPr lang="en-GB" i="1" dirty="0" smtClean="0">
                <a:solidFill>
                  <a:srgbClr val="0070C0"/>
                </a:solidFill>
              </a:rPr>
              <a:t>Dr</a:t>
            </a:r>
            <a:r>
              <a:rPr lang="en-GB" i="1" dirty="0">
                <a:solidFill>
                  <a:srgbClr val="0070C0"/>
                </a:solidFill>
              </a:rPr>
              <a:t>. </a:t>
            </a:r>
            <a:r>
              <a:rPr lang="en-GB" i="1" dirty="0" err="1">
                <a:solidFill>
                  <a:srgbClr val="0070C0"/>
                </a:solidFill>
              </a:rPr>
              <a:t>Ghada</a:t>
            </a:r>
            <a:r>
              <a:rPr lang="en-GB" i="1" dirty="0">
                <a:solidFill>
                  <a:srgbClr val="0070C0"/>
                </a:solidFill>
              </a:rPr>
              <a:t> </a:t>
            </a:r>
            <a:r>
              <a:rPr lang="en-GB" i="1" dirty="0" err="1" smtClean="0">
                <a:solidFill>
                  <a:srgbClr val="0070C0"/>
                </a:solidFill>
              </a:rPr>
              <a:t>Lateef</a:t>
            </a:r>
            <a:endParaRPr lang="en-GB" i="1" dirty="0">
              <a:solidFill>
                <a:srgbClr val="0070C0"/>
              </a:solidFill>
            </a:endParaRPr>
          </a:p>
          <a:p>
            <a:r>
              <a:rPr lang="en-GB" i="1" dirty="0">
                <a:solidFill>
                  <a:srgbClr val="0070C0"/>
                </a:solidFill>
              </a:rPr>
              <a:t>			</a:t>
            </a:r>
            <a:r>
              <a:rPr lang="en-GB" i="1" dirty="0" smtClean="0">
                <a:solidFill>
                  <a:srgbClr val="0070C0"/>
                </a:solidFill>
              </a:rPr>
              <a:t>Dr</a:t>
            </a:r>
            <a:r>
              <a:rPr lang="en-GB" i="1" dirty="0">
                <a:solidFill>
                  <a:srgbClr val="0070C0"/>
                </a:solidFill>
              </a:rPr>
              <a:t>. </a:t>
            </a:r>
            <a:r>
              <a:rPr lang="en-GB" i="1" dirty="0" err="1" smtClean="0">
                <a:solidFill>
                  <a:srgbClr val="0070C0"/>
                </a:solidFill>
              </a:rPr>
              <a:t>Wasan</a:t>
            </a:r>
            <a:r>
              <a:rPr lang="en-GB" i="1" dirty="0" smtClean="0">
                <a:solidFill>
                  <a:srgbClr val="0070C0"/>
                </a:solidFill>
              </a:rPr>
              <a:t> Mansur</a:t>
            </a:r>
          </a:p>
          <a:p>
            <a:r>
              <a:rPr lang="en-GB" i="1" dirty="0">
                <a:solidFill>
                  <a:srgbClr val="0070C0"/>
                </a:solidFill>
              </a:rPr>
              <a:t>	</a:t>
            </a:r>
            <a:r>
              <a:rPr lang="en-GB" i="1" dirty="0" smtClean="0">
                <a:solidFill>
                  <a:srgbClr val="0070C0"/>
                </a:solidFill>
              </a:rPr>
              <a:t>		</a:t>
            </a:r>
            <a:r>
              <a:rPr lang="en-GB" i="1" dirty="0" err="1" smtClean="0">
                <a:solidFill>
                  <a:srgbClr val="0070C0"/>
                </a:solidFill>
              </a:rPr>
              <a:t>Dr.</a:t>
            </a:r>
            <a:r>
              <a:rPr lang="en-GB" i="1" dirty="0" smtClean="0">
                <a:solidFill>
                  <a:srgbClr val="0070C0"/>
                </a:solidFill>
              </a:rPr>
              <a:t> Iman </a:t>
            </a:r>
            <a:r>
              <a:rPr lang="en-GB" i="1" dirty="0" smtClean="0">
                <a:solidFill>
                  <a:srgbClr val="0070C0"/>
                </a:solidFill>
              </a:rPr>
              <a:t>Abdul-</a:t>
            </a:r>
            <a:r>
              <a:rPr lang="en-GB" i="1" dirty="0" err="1" smtClean="0">
                <a:solidFill>
                  <a:srgbClr val="0070C0"/>
                </a:solidFill>
              </a:rPr>
              <a:t>Hadi</a:t>
            </a:r>
            <a:endParaRPr lang="en-GB" i="1" dirty="0" smtClean="0">
              <a:solidFill>
                <a:srgbClr val="0070C0"/>
              </a:solidFill>
            </a:endParaRPr>
          </a:p>
          <a:p>
            <a:r>
              <a:rPr lang="en-GB" i="1" dirty="0">
                <a:solidFill>
                  <a:srgbClr val="0070C0"/>
                </a:solidFill>
              </a:rPr>
              <a:t>	</a:t>
            </a:r>
            <a:r>
              <a:rPr lang="en-GB" i="1" dirty="0" smtClean="0">
                <a:solidFill>
                  <a:srgbClr val="0070C0"/>
                </a:solidFill>
              </a:rPr>
              <a:t>		</a:t>
            </a:r>
            <a:r>
              <a:rPr lang="en-GB" i="1" dirty="0" err="1" smtClean="0">
                <a:solidFill>
                  <a:srgbClr val="0070C0"/>
                </a:solidFill>
              </a:rPr>
              <a:t>Dr.</a:t>
            </a:r>
            <a:r>
              <a:rPr lang="en-GB" i="1" dirty="0" smtClean="0">
                <a:solidFill>
                  <a:srgbClr val="0070C0"/>
                </a:solidFill>
              </a:rPr>
              <a:t> </a:t>
            </a:r>
            <a:r>
              <a:rPr lang="en-GB" i="1" dirty="0" err="1" smtClean="0">
                <a:solidFill>
                  <a:srgbClr val="0070C0"/>
                </a:solidFill>
              </a:rPr>
              <a:t>Safa</a:t>
            </a:r>
            <a:r>
              <a:rPr lang="en-GB" i="1" dirty="0" smtClean="0">
                <a:solidFill>
                  <a:srgbClr val="0070C0"/>
                </a:solidFill>
              </a:rPr>
              <a:t> </a:t>
            </a:r>
            <a:r>
              <a:rPr lang="en-GB" i="1" dirty="0" err="1" smtClean="0">
                <a:solidFill>
                  <a:srgbClr val="0070C0"/>
                </a:solidFill>
              </a:rPr>
              <a:t>Asaad</a:t>
            </a:r>
            <a:r>
              <a:rPr lang="en-GB" i="1" dirty="0" smtClean="0">
                <a:solidFill>
                  <a:srgbClr val="0070C0"/>
                </a:solidFill>
              </a:rPr>
              <a:t> </a:t>
            </a:r>
            <a:endParaRPr lang="en-GB" i="1" dirty="0">
              <a:solidFill>
                <a:srgbClr val="0070C0"/>
              </a:solidFill>
            </a:endParaRPr>
          </a:p>
        </p:txBody>
      </p:sp>
    </p:spTree>
    <p:extLst>
      <p:ext uri="{BB962C8B-B14F-4D97-AF65-F5344CB8AC3E}">
        <p14:creationId xmlns:p14="http://schemas.microsoft.com/office/powerpoint/2010/main" val="2367309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3429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n-lt"/>
                <a:ea typeface="+mj-ea"/>
                <a:cs typeface="+mj-cs"/>
              </a:rPr>
              <a:t>ENDOTHELIUM</a:t>
            </a:r>
            <a:endParaRPr kumimoji="0" lang="en-US" sz="3600" b="1" i="0" u="none" strike="noStrike" kern="1200" cap="none" spc="0" normalizeH="0" baseline="0" noProof="0" dirty="0">
              <a:ln>
                <a:noFill/>
              </a:ln>
              <a:solidFill>
                <a:srgbClr val="FF0000"/>
              </a:solidFill>
              <a:effectLst/>
              <a:uLnTx/>
              <a:uFillTx/>
              <a:latin typeface="+mn-lt"/>
              <a:ea typeface="+mj-ea"/>
              <a:cs typeface="+mj-cs"/>
            </a:endParaRPr>
          </a:p>
        </p:txBody>
      </p:sp>
      <p:sp>
        <p:nvSpPr>
          <p:cNvPr id="2" name="Rectangle 1"/>
          <p:cNvSpPr/>
          <p:nvPr/>
        </p:nvSpPr>
        <p:spPr>
          <a:xfrm>
            <a:off x="344258" y="1180091"/>
            <a:ext cx="8571141" cy="5062924"/>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GB" sz="2800" dirty="0" smtClean="0"/>
              <a:t>Central </a:t>
            </a:r>
            <a:r>
              <a:rPr lang="en-GB" sz="2800" dirty="0"/>
              <a:t>regulators of </a:t>
            </a:r>
            <a:r>
              <a:rPr lang="en-GB" sz="2800" dirty="0" smtClean="0"/>
              <a:t>haemostasis</a:t>
            </a:r>
          </a:p>
          <a:p>
            <a:pPr marL="274320" indent="-274320" algn="just" defTabSz="914400">
              <a:spcBef>
                <a:spcPts val="600"/>
              </a:spcBef>
              <a:buClr>
                <a:srgbClr val="727CA3"/>
              </a:buClr>
              <a:buSzPct val="76000"/>
              <a:buFont typeface="Wingdings 3"/>
              <a:buChar char=""/>
            </a:pPr>
            <a:endParaRPr lang="en-GB" sz="2800" dirty="0" smtClean="0"/>
          </a:p>
          <a:p>
            <a:pPr marL="274320" indent="-274320" algn="just" defTabSz="914400">
              <a:spcBef>
                <a:spcPts val="600"/>
              </a:spcBef>
              <a:buClr>
                <a:srgbClr val="727CA3"/>
              </a:buClr>
              <a:buSzPct val="76000"/>
              <a:buFont typeface="Wingdings 3"/>
              <a:buChar char=""/>
            </a:pPr>
            <a:r>
              <a:rPr lang="en-GB" sz="2800" dirty="0" smtClean="0"/>
              <a:t>The </a:t>
            </a:r>
            <a:r>
              <a:rPr lang="en-GB" sz="2800" dirty="0"/>
              <a:t>balance between the </a:t>
            </a:r>
            <a:r>
              <a:rPr lang="en-GB" sz="2800" i="1" dirty="0" smtClean="0">
                <a:solidFill>
                  <a:srgbClr val="FF0000"/>
                </a:solidFill>
              </a:rPr>
              <a:t>antithrombotic</a:t>
            </a:r>
            <a:r>
              <a:rPr lang="en-GB" sz="2800" dirty="0" smtClean="0"/>
              <a:t> and </a:t>
            </a:r>
            <a:r>
              <a:rPr lang="en-GB" sz="2800" i="1" dirty="0">
                <a:solidFill>
                  <a:srgbClr val="FF0000"/>
                </a:solidFill>
              </a:rPr>
              <a:t>prothrombotic</a:t>
            </a:r>
            <a:r>
              <a:rPr lang="en-GB" sz="2800" dirty="0"/>
              <a:t> activities of endothelium determines whether thrombus formation, propagation, or dissolution occurs. </a:t>
            </a:r>
          </a:p>
          <a:p>
            <a:pPr lvl="0" algn="just" defTabSz="914400"/>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smtClean="0"/>
              <a:t>At </a:t>
            </a:r>
            <a:r>
              <a:rPr lang="en-GB" sz="2800" dirty="0" smtClean="0">
                <a:solidFill>
                  <a:srgbClr val="FF0000"/>
                </a:solidFill>
              </a:rPr>
              <a:t>baseline</a:t>
            </a:r>
            <a:r>
              <a:rPr lang="en-GB" sz="2800" dirty="0" smtClean="0"/>
              <a:t>, endothelial cells exhibit antithrombotic (</a:t>
            </a:r>
            <a:r>
              <a:rPr lang="en-GB" sz="2800" dirty="0" err="1" smtClean="0"/>
              <a:t>antiplatelet</a:t>
            </a:r>
            <a:r>
              <a:rPr lang="en-GB" sz="2800" dirty="0" smtClean="0"/>
              <a:t>, anticoagulant, and </a:t>
            </a:r>
            <a:r>
              <a:rPr lang="en-GB" sz="2800" dirty="0" err="1" smtClean="0"/>
              <a:t>fibrinolytic</a:t>
            </a:r>
            <a:r>
              <a:rPr lang="en-GB" sz="2800" dirty="0" smtClean="0"/>
              <a:t> properties), however, they are capable (</a:t>
            </a:r>
            <a:r>
              <a:rPr lang="en-GB" sz="2800" dirty="0" smtClean="0">
                <a:solidFill>
                  <a:srgbClr val="FF0000"/>
                </a:solidFill>
              </a:rPr>
              <a:t>after injury or activation</a:t>
            </a:r>
            <a:r>
              <a:rPr lang="en-GB" sz="2800" dirty="0" smtClean="0"/>
              <a:t>) of exhibiting numerous </a:t>
            </a:r>
            <a:r>
              <a:rPr lang="en-GB" sz="2800" dirty="0" err="1" smtClean="0"/>
              <a:t>procoagulant</a:t>
            </a:r>
            <a:r>
              <a:rPr lang="en-GB" sz="2800" dirty="0" smtClean="0"/>
              <a:t> activities.</a:t>
            </a:r>
          </a:p>
        </p:txBody>
      </p:sp>
    </p:spTree>
    <p:extLst>
      <p:ext uri="{BB962C8B-B14F-4D97-AF65-F5344CB8AC3E}">
        <p14:creationId xmlns:p14="http://schemas.microsoft.com/office/powerpoint/2010/main" val="32421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1300" y="818074"/>
            <a:ext cx="8501646" cy="2754600"/>
          </a:xfrm>
          <a:prstGeom prst="rect">
            <a:avLst/>
          </a:prstGeom>
        </p:spPr>
        <p:txBody>
          <a:bodyPr wrap="square">
            <a:spAutoFit/>
          </a:bodyPr>
          <a:lstStyle/>
          <a:p>
            <a:pPr lvl="0" algn="just" defTabSz="914400">
              <a:defRPr/>
            </a:pPr>
            <a:r>
              <a:rPr lang="en-US" sz="2800" i="1" kern="0" dirty="0">
                <a:solidFill>
                  <a:srgbClr val="464653"/>
                </a:solidFill>
              </a:rPr>
              <a:t>Antiplatelet Effects</a:t>
            </a:r>
            <a:endParaRPr lang="en-US" sz="2600" dirty="0">
              <a:solidFill>
                <a:prstClr val="black"/>
              </a:solidFill>
              <a:latin typeface="Gill Sans MT"/>
            </a:endParaRPr>
          </a:p>
          <a:p>
            <a:pPr marL="274320" lvl="0" indent="-274320" algn="just" defTabSz="914400">
              <a:spcBef>
                <a:spcPts val="600"/>
              </a:spcBef>
              <a:buClr>
                <a:srgbClr val="727CA3"/>
              </a:buClr>
              <a:buSzPct val="76000"/>
              <a:buFont typeface="Wingdings 3"/>
              <a:buChar char=""/>
            </a:pPr>
            <a:r>
              <a:rPr lang="en-US" sz="2600" dirty="0">
                <a:solidFill>
                  <a:prstClr val="black"/>
                </a:solidFill>
                <a:latin typeface="Gill Sans MT"/>
              </a:rPr>
              <a:t>An intact endothelium </a:t>
            </a:r>
            <a:r>
              <a:rPr lang="en-US" sz="2600" dirty="0">
                <a:solidFill>
                  <a:srgbClr val="FF0000"/>
                </a:solidFill>
                <a:latin typeface="Gill Sans MT"/>
              </a:rPr>
              <a:t>prevents</a:t>
            </a:r>
            <a:r>
              <a:rPr lang="en-US" sz="2600" dirty="0">
                <a:solidFill>
                  <a:prstClr val="black"/>
                </a:solidFill>
                <a:latin typeface="Gill Sans MT"/>
              </a:rPr>
              <a:t> platelets (and plasma coagulation factors) from interacting with the highly </a:t>
            </a:r>
            <a:r>
              <a:rPr lang="en-US" sz="2600" dirty="0" err="1">
                <a:solidFill>
                  <a:prstClr val="black"/>
                </a:solidFill>
                <a:latin typeface="Gill Sans MT"/>
              </a:rPr>
              <a:t>thrombogenic</a:t>
            </a:r>
            <a:r>
              <a:rPr lang="en-US" sz="2600" dirty="0">
                <a:solidFill>
                  <a:prstClr val="black"/>
                </a:solidFill>
                <a:latin typeface="Gill Sans MT"/>
              </a:rPr>
              <a:t> </a:t>
            </a:r>
            <a:r>
              <a:rPr lang="en-US" sz="2600" dirty="0" err="1">
                <a:solidFill>
                  <a:prstClr val="black"/>
                </a:solidFill>
                <a:latin typeface="Gill Sans MT"/>
              </a:rPr>
              <a:t>subendothelial</a:t>
            </a:r>
            <a:r>
              <a:rPr lang="en-US" sz="2600" dirty="0">
                <a:solidFill>
                  <a:prstClr val="black"/>
                </a:solidFill>
                <a:latin typeface="Gill Sans MT"/>
              </a:rPr>
              <a:t> extracellular matrix (ECM).</a:t>
            </a:r>
          </a:p>
          <a:p>
            <a:pPr marL="274320" lvl="0" indent="-274320" algn="just" defTabSz="914400">
              <a:spcBef>
                <a:spcPts val="600"/>
              </a:spcBef>
              <a:buClr>
                <a:srgbClr val="727CA3"/>
              </a:buClr>
              <a:buSzPct val="76000"/>
              <a:buFont typeface="Wingdings 3"/>
              <a:buChar char=""/>
            </a:pPr>
            <a:r>
              <a:rPr lang="en-US" sz="2600" dirty="0">
                <a:solidFill>
                  <a:prstClr val="black"/>
                </a:solidFill>
                <a:latin typeface="Gill Sans MT"/>
              </a:rPr>
              <a:t>Prostacyclin (</a:t>
            </a:r>
            <a:r>
              <a:rPr lang="en-US" sz="2600" dirty="0">
                <a:solidFill>
                  <a:srgbClr val="FF0000"/>
                </a:solidFill>
                <a:latin typeface="Gill Sans MT"/>
              </a:rPr>
              <a:t>PGI</a:t>
            </a:r>
            <a:r>
              <a:rPr lang="en-US" sz="2600" baseline="-25000" dirty="0">
                <a:solidFill>
                  <a:srgbClr val="FF0000"/>
                </a:solidFill>
                <a:latin typeface="Gill Sans MT"/>
              </a:rPr>
              <a:t>2</a:t>
            </a:r>
            <a:r>
              <a:rPr lang="en-US" sz="2600" dirty="0">
                <a:solidFill>
                  <a:prstClr val="black"/>
                </a:solidFill>
                <a:latin typeface="Gill Sans MT"/>
              </a:rPr>
              <a:t>) and nitric oxide (</a:t>
            </a:r>
            <a:r>
              <a:rPr lang="en-US" sz="2600" dirty="0">
                <a:solidFill>
                  <a:srgbClr val="FF0000"/>
                </a:solidFill>
                <a:latin typeface="Gill Sans MT"/>
              </a:rPr>
              <a:t>NO</a:t>
            </a:r>
            <a:r>
              <a:rPr lang="en-US" sz="2600" dirty="0">
                <a:solidFill>
                  <a:prstClr val="black"/>
                </a:solidFill>
                <a:latin typeface="Gill Sans MT"/>
              </a:rPr>
              <a:t>).</a:t>
            </a:r>
          </a:p>
          <a:p>
            <a:pPr marL="274320" lvl="0" indent="-274320" algn="just" defTabSz="914400">
              <a:spcBef>
                <a:spcPts val="600"/>
              </a:spcBef>
              <a:buClr>
                <a:srgbClr val="727CA3"/>
              </a:buClr>
              <a:buSzPct val="76000"/>
              <a:buFont typeface="Wingdings 3"/>
              <a:buChar char=""/>
            </a:pPr>
            <a:r>
              <a:rPr lang="en-US" sz="2600" dirty="0">
                <a:solidFill>
                  <a:prstClr val="black"/>
                </a:solidFill>
                <a:latin typeface="Gill Sans MT"/>
              </a:rPr>
              <a:t>Adenosine </a:t>
            </a:r>
            <a:r>
              <a:rPr lang="en-US" sz="2600" dirty="0" err="1">
                <a:solidFill>
                  <a:prstClr val="black"/>
                </a:solidFill>
                <a:latin typeface="Gill Sans MT"/>
              </a:rPr>
              <a:t>diphosphatase</a:t>
            </a:r>
            <a:r>
              <a:rPr lang="en-US" sz="2600" dirty="0">
                <a:solidFill>
                  <a:prstClr val="black"/>
                </a:solidFill>
                <a:latin typeface="Gill Sans MT"/>
              </a:rPr>
              <a:t>.</a:t>
            </a:r>
          </a:p>
        </p:txBody>
      </p:sp>
      <p:sp>
        <p:nvSpPr>
          <p:cNvPr id="4" name="Rectangle 3"/>
          <p:cNvSpPr/>
          <p:nvPr/>
        </p:nvSpPr>
        <p:spPr>
          <a:xfrm>
            <a:off x="241300" y="3660711"/>
            <a:ext cx="8501646" cy="1461939"/>
          </a:xfrm>
          <a:prstGeom prst="rect">
            <a:avLst/>
          </a:prstGeom>
        </p:spPr>
        <p:txBody>
          <a:bodyPr wrap="square">
            <a:spAutoFit/>
          </a:bodyPr>
          <a:lstStyle/>
          <a:p>
            <a:pPr lvl="0" defTabSz="914400">
              <a:spcBef>
                <a:spcPct val="0"/>
              </a:spcBef>
              <a:buClr>
                <a:srgbClr val="727CA3"/>
              </a:buClr>
              <a:buSzPct val="76000"/>
            </a:pPr>
            <a:r>
              <a:rPr lang="en-GB" sz="2800" i="1" dirty="0">
                <a:solidFill>
                  <a:srgbClr val="464653"/>
                </a:solidFill>
              </a:rPr>
              <a:t>Anticoagulant Effects </a:t>
            </a:r>
          </a:p>
          <a:p>
            <a:pPr marL="274320" lvl="0" indent="-274320" algn="just" defTabSz="914400">
              <a:spcBef>
                <a:spcPts val="600"/>
              </a:spcBef>
              <a:buClr>
                <a:srgbClr val="727CA3"/>
              </a:buClr>
              <a:buSzPct val="76000"/>
              <a:buFont typeface="Wingdings 3"/>
              <a:buChar char=""/>
            </a:pPr>
            <a:r>
              <a:rPr lang="en-GB" sz="2800" dirty="0">
                <a:solidFill>
                  <a:prstClr val="black"/>
                </a:solidFill>
              </a:rPr>
              <a:t>Heparin-like molecules, </a:t>
            </a:r>
            <a:r>
              <a:rPr lang="en-GB" sz="2800" dirty="0" err="1">
                <a:solidFill>
                  <a:prstClr val="black"/>
                </a:solidFill>
              </a:rPr>
              <a:t>thrombomodulin</a:t>
            </a:r>
            <a:r>
              <a:rPr lang="en-GB" sz="2800" dirty="0">
                <a:solidFill>
                  <a:prstClr val="black"/>
                </a:solidFill>
              </a:rPr>
              <a:t> and tissue factor pathway inhibitor </a:t>
            </a:r>
            <a:endParaRPr lang="en-GB" sz="2800" dirty="0"/>
          </a:p>
        </p:txBody>
      </p:sp>
      <p:sp>
        <p:nvSpPr>
          <p:cNvPr id="8" name="عنوان 1"/>
          <p:cNvSpPr txBox="1">
            <a:spLocks/>
          </p:cNvSpPr>
          <p:nvPr/>
        </p:nvSpPr>
        <p:spPr>
          <a:xfrm>
            <a:off x="241300" y="5114052"/>
            <a:ext cx="8661400" cy="1100853"/>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R="0" lvl="0" algn="l" defTabSz="914400" rtl="0" eaLnBrk="1" fontAlgn="auto" latinLnBrk="0" hangingPunct="1">
              <a:lnSpc>
                <a:spcPct val="100000"/>
              </a:lnSpc>
              <a:spcBef>
                <a:spcPct val="0"/>
              </a:spcBef>
              <a:spcAft>
                <a:spcPts val="0"/>
              </a:spcAft>
              <a:buClrTx/>
              <a:buSzTx/>
              <a:tabLst/>
              <a:defRPr/>
            </a:pPr>
            <a:r>
              <a:rPr kumimoji="0" lang="en-GB" sz="2800" i="1" u="none" strike="noStrike" kern="1200" cap="none" spc="0" normalizeH="0" baseline="0" dirty="0">
                <a:ln>
                  <a:noFill/>
                </a:ln>
                <a:solidFill>
                  <a:srgbClr val="464653"/>
                </a:solidFill>
                <a:effectLst/>
                <a:uLnTx/>
                <a:uFillTx/>
                <a:latin typeface="+mn-lt"/>
              </a:rPr>
              <a:t>Fibrinolytic</a:t>
            </a:r>
            <a:r>
              <a:rPr kumimoji="0" lang="en-US" sz="2800" i="1" u="none" strike="noStrike" kern="1200" cap="none" spc="0" normalizeH="0" baseline="0" noProof="0" dirty="0">
                <a:ln>
                  <a:noFill/>
                </a:ln>
                <a:solidFill>
                  <a:srgbClr val="464653"/>
                </a:solidFill>
                <a:effectLst/>
                <a:uLnTx/>
                <a:uFillTx/>
                <a:latin typeface="+mn-lt"/>
              </a:rPr>
              <a:t> Effects</a:t>
            </a:r>
          </a:p>
          <a:p>
            <a:pPr marL="274320" lvl="0" indent="-274320" defTabSz="914400">
              <a:spcBef>
                <a:spcPts val="600"/>
              </a:spcBef>
              <a:buClr>
                <a:srgbClr val="727CA3"/>
              </a:buClr>
              <a:buSzPct val="76000"/>
              <a:buFont typeface="Wingdings 3"/>
              <a:buChar char=""/>
            </a:pPr>
            <a:r>
              <a:rPr lang="en-US" sz="2800" dirty="0">
                <a:solidFill>
                  <a:prstClr val="black"/>
                </a:solidFill>
                <a:latin typeface="+mn-lt"/>
                <a:ea typeface="+mn-ea"/>
                <a:cs typeface="+mn-cs"/>
              </a:rPr>
              <a:t>Plasminogen activator (t-PA)</a:t>
            </a:r>
          </a:p>
        </p:txBody>
      </p:sp>
      <p:sp>
        <p:nvSpPr>
          <p:cNvPr id="10" name="عنوان 1"/>
          <p:cNvSpPr txBox="1">
            <a:spLocks/>
          </p:cNvSpPr>
          <p:nvPr/>
        </p:nvSpPr>
        <p:spPr>
          <a:xfrm>
            <a:off x="241300" y="114300"/>
            <a:ext cx="8229600" cy="685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Antithrombotic </a:t>
            </a:r>
            <a:r>
              <a:rPr kumimoji="0" lang="en-US" sz="3200" b="1" i="0" u="none" strike="noStrike" kern="1200" cap="none" spc="0" normalizeH="0" baseline="0" noProof="0" dirty="0" smtClean="0">
                <a:ln>
                  <a:noFill/>
                </a:ln>
                <a:solidFill>
                  <a:srgbClr val="FF0000"/>
                </a:solidFill>
                <a:effectLst/>
                <a:uLnTx/>
                <a:uFillTx/>
                <a:latin typeface="+mn-lt"/>
                <a:ea typeface="+mj-ea"/>
                <a:cs typeface="+mj-cs"/>
              </a:rPr>
              <a:t>Properties (Endothelium) </a:t>
            </a:r>
            <a:endParaRPr kumimoji="0" lang="en-US" sz="3200" b="1" i="0" u="none" strike="noStrike" kern="1200" cap="none" spc="0" normalizeH="0" baseline="0" noProof="0" dirty="0">
              <a:ln>
                <a:noFill/>
              </a:ln>
              <a:solidFill>
                <a:srgbClr val="FF0000"/>
              </a:solidFill>
              <a:effectLst/>
              <a:uLnTx/>
              <a:uFillTx/>
              <a:latin typeface="+mn-lt"/>
              <a:ea typeface="+mj-ea"/>
              <a:cs typeface="+mj-cs"/>
            </a:endParaRPr>
          </a:p>
        </p:txBody>
      </p:sp>
    </p:spTree>
    <p:extLst>
      <p:ext uri="{BB962C8B-B14F-4D97-AF65-F5344CB8AC3E}">
        <p14:creationId xmlns:p14="http://schemas.microsoft.com/office/powerpoint/2010/main" val="25134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1000"/>
                                        <p:tgtEl>
                                          <p:spTgt spid="3">
                                            <p:txEl>
                                              <p:pRg st="2" end="2"/>
                                            </p:txEl>
                                          </p:spTgt>
                                        </p:tgtEl>
                                      </p:cBhvr>
                                    </p:animEffect>
                                  </p:childTnLst>
                                </p:cTn>
                              </p:par>
                            </p:childTnLst>
                          </p:cTn>
                        </p:par>
                        <p:par>
                          <p:cTn id="25" fill="hold">
                            <p:stCondLst>
                              <p:cond delay="1500"/>
                            </p:stCondLst>
                            <p:childTnLst>
                              <p:par>
                                <p:cTn id="26" presetID="3" presetClass="entr" presetSubtype="1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linds(horizontal)">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blinds(horizontal)">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759" y="299591"/>
            <a:ext cx="8198872"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ea typeface="+mj-ea"/>
                <a:cs typeface="+mj-cs"/>
              </a:rPr>
              <a:t>Prothrombotic</a:t>
            </a:r>
            <a:r>
              <a:rPr kumimoji="0" lang="en-US" sz="3200" b="1" i="0" u="none" strike="noStrike" kern="0" cap="none" spc="0" normalizeH="0" baseline="0" noProof="0" dirty="0">
                <a:ln>
                  <a:noFill/>
                </a:ln>
                <a:solidFill>
                  <a:srgbClr val="FF0000"/>
                </a:solidFill>
                <a:effectLst/>
                <a:uLnTx/>
                <a:uFillTx/>
                <a:ea typeface="+mj-ea"/>
                <a:cs typeface="+mj-cs"/>
              </a:rPr>
              <a:t> </a:t>
            </a:r>
            <a:r>
              <a:rPr kumimoji="0" lang="en-US" sz="3200" b="1" i="0" u="none" strike="noStrike" kern="0" cap="none" spc="0" normalizeH="0" baseline="0" noProof="0" dirty="0" smtClean="0">
                <a:ln>
                  <a:noFill/>
                </a:ln>
                <a:solidFill>
                  <a:srgbClr val="FF0000"/>
                </a:solidFill>
                <a:effectLst/>
                <a:uLnTx/>
                <a:uFillTx/>
                <a:ea typeface="+mj-ea"/>
                <a:cs typeface="+mj-cs"/>
              </a:rPr>
              <a:t>Properties (Endothelium) </a:t>
            </a:r>
            <a:endParaRPr kumimoji="0" lang="en-US" sz="1800" b="1" i="0" u="none" strike="noStrike" kern="0" cap="none" spc="0" normalizeH="0" baseline="0" noProof="0" dirty="0">
              <a:ln>
                <a:noFill/>
              </a:ln>
              <a:solidFill>
                <a:srgbClr val="FF0000"/>
              </a:solidFill>
              <a:effectLst/>
              <a:uLnTx/>
              <a:uFillTx/>
            </a:endParaRPr>
          </a:p>
        </p:txBody>
      </p:sp>
      <p:sp>
        <p:nvSpPr>
          <p:cNvPr id="3" name="Rectangle 2"/>
          <p:cNvSpPr/>
          <p:nvPr/>
        </p:nvSpPr>
        <p:spPr>
          <a:xfrm>
            <a:off x="280759" y="1031994"/>
            <a:ext cx="8533041" cy="4985980"/>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i="1" dirty="0">
                <a:solidFill>
                  <a:prstClr val="black"/>
                </a:solidFill>
              </a:rPr>
              <a:t>Platelet effects: </a:t>
            </a:r>
            <a:r>
              <a:rPr lang="en-GB" sz="2800" dirty="0">
                <a:solidFill>
                  <a:prstClr val="black"/>
                </a:solidFill>
              </a:rPr>
              <a:t>Endothelial injury brings platelets into contact with the </a:t>
            </a:r>
            <a:r>
              <a:rPr lang="en-GB" sz="2800" dirty="0" err="1">
                <a:solidFill>
                  <a:prstClr val="black"/>
                </a:solidFill>
              </a:rPr>
              <a:t>subendothelial</a:t>
            </a:r>
            <a:r>
              <a:rPr lang="en-GB" sz="2800" dirty="0">
                <a:solidFill>
                  <a:prstClr val="black"/>
                </a:solidFill>
              </a:rPr>
              <a:t> ECM, which includes among its constituents </a:t>
            </a:r>
            <a:r>
              <a:rPr lang="en-GB" sz="2800" dirty="0">
                <a:solidFill>
                  <a:srgbClr val="FF0000"/>
                </a:solidFill>
              </a:rPr>
              <a:t>von </a:t>
            </a:r>
            <a:r>
              <a:rPr lang="en-GB" sz="2800" dirty="0" err="1">
                <a:solidFill>
                  <a:srgbClr val="FF0000"/>
                </a:solidFill>
              </a:rPr>
              <a:t>Willebrand</a:t>
            </a:r>
            <a:r>
              <a:rPr lang="en-GB" sz="2800" dirty="0">
                <a:solidFill>
                  <a:srgbClr val="FF0000"/>
                </a:solidFill>
              </a:rPr>
              <a:t> factor </a:t>
            </a:r>
            <a:r>
              <a:rPr lang="en-GB" sz="2800" dirty="0">
                <a:solidFill>
                  <a:prstClr val="black"/>
                </a:solidFill>
              </a:rPr>
              <a:t>(</a:t>
            </a:r>
            <a:r>
              <a:rPr lang="en-GB" sz="2800" dirty="0" err="1">
                <a:solidFill>
                  <a:prstClr val="black"/>
                </a:solidFill>
              </a:rPr>
              <a:t>vWF</a:t>
            </a:r>
            <a:r>
              <a:rPr lang="en-GB" sz="2800" dirty="0">
                <a:solidFill>
                  <a:prstClr val="black"/>
                </a:solidFill>
              </a:rPr>
              <a:t>)</a:t>
            </a:r>
            <a:endParaRPr lang="en-GB" sz="2800" i="1" dirty="0">
              <a:solidFill>
                <a:prstClr val="black"/>
              </a:solidFill>
            </a:endParaRPr>
          </a:p>
          <a:p>
            <a:pPr marL="274320" lvl="0" indent="-274320" algn="just" defTabSz="914400">
              <a:spcBef>
                <a:spcPts val="600"/>
              </a:spcBef>
              <a:buClr>
                <a:srgbClr val="727CA3"/>
              </a:buClr>
              <a:buSzPct val="76000"/>
              <a:buFont typeface="Wingdings 3"/>
              <a:buChar char=""/>
            </a:pPr>
            <a:r>
              <a:rPr lang="en-GB" sz="2800" i="1" dirty="0" err="1">
                <a:solidFill>
                  <a:prstClr val="black"/>
                </a:solidFill>
              </a:rPr>
              <a:t>Procoagulant</a:t>
            </a:r>
            <a:r>
              <a:rPr lang="en-GB" sz="2800" i="1" dirty="0">
                <a:solidFill>
                  <a:prstClr val="black"/>
                </a:solidFill>
              </a:rPr>
              <a:t> effects.</a:t>
            </a:r>
            <a:r>
              <a:rPr lang="en-GB" sz="2800" dirty="0">
                <a:solidFill>
                  <a:prstClr val="black"/>
                </a:solidFill>
              </a:rPr>
              <a:t> In response to cytokines (e.g., </a:t>
            </a:r>
            <a:r>
              <a:rPr lang="en-GB" sz="2800" dirty="0" smtClean="0">
                <a:solidFill>
                  <a:prstClr val="black"/>
                </a:solidFill>
              </a:rPr>
              <a:t>tumour </a:t>
            </a:r>
            <a:r>
              <a:rPr lang="en-GB" sz="2800" dirty="0">
                <a:solidFill>
                  <a:prstClr val="black"/>
                </a:solidFill>
              </a:rPr>
              <a:t>necrosis factor [TNF] or interleukin-1 [IL-1]) or certain bacterial products including endotoxin, endothelial cells produce </a:t>
            </a:r>
            <a:r>
              <a:rPr lang="en-GB" sz="2800" i="1" dirty="0">
                <a:solidFill>
                  <a:srgbClr val="FF0000"/>
                </a:solidFill>
              </a:rPr>
              <a:t>tissue factor</a:t>
            </a:r>
            <a:r>
              <a:rPr lang="en-GB" sz="2800" dirty="0">
                <a:solidFill>
                  <a:prstClr val="black"/>
                </a:solidFill>
              </a:rPr>
              <a:t>, the major in vivo activator of coagulation, and </a:t>
            </a:r>
            <a:r>
              <a:rPr lang="en-GB" sz="2800" dirty="0" err="1">
                <a:solidFill>
                  <a:prstClr val="black"/>
                </a:solidFill>
              </a:rPr>
              <a:t>downregulate</a:t>
            </a:r>
            <a:r>
              <a:rPr lang="en-GB" sz="2800" dirty="0">
                <a:solidFill>
                  <a:prstClr val="black"/>
                </a:solidFill>
              </a:rPr>
              <a:t> the expression of </a:t>
            </a:r>
            <a:r>
              <a:rPr lang="en-GB" sz="2800" dirty="0" err="1">
                <a:solidFill>
                  <a:prstClr val="black"/>
                </a:solidFill>
              </a:rPr>
              <a:t>thrombomodulin</a:t>
            </a:r>
            <a:r>
              <a:rPr lang="en-GB" sz="2800" dirty="0">
                <a:solidFill>
                  <a:prstClr val="black"/>
                </a:solidFill>
              </a:rPr>
              <a:t>.</a:t>
            </a:r>
            <a:endParaRPr lang="en-GB" sz="2800" i="1" dirty="0">
              <a:solidFill>
                <a:prstClr val="black"/>
              </a:solidFill>
            </a:endParaRPr>
          </a:p>
          <a:p>
            <a:pPr marL="274320" lvl="0" indent="-274320" algn="just" defTabSz="914400">
              <a:spcBef>
                <a:spcPts val="600"/>
              </a:spcBef>
              <a:buClr>
                <a:srgbClr val="727CA3"/>
              </a:buClr>
              <a:buSzPct val="76000"/>
              <a:buFont typeface="Wingdings 3"/>
              <a:buChar char=""/>
            </a:pPr>
            <a:r>
              <a:rPr lang="en-GB" sz="2800" i="1" dirty="0" err="1">
                <a:solidFill>
                  <a:prstClr val="black"/>
                </a:solidFill>
              </a:rPr>
              <a:t>Antifibrinolytic</a:t>
            </a:r>
            <a:r>
              <a:rPr lang="en-GB" sz="2800" i="1" dirty="0">
                <a:solidFill>
                  <a:prstClr val="black"/>
                </a:solidFill>
              </a:rPr>
              <a:t> effects.</a:t>
            </a:r>
            <a:r>
              <a:rPr lang="en-GB" sz="2800" dirty="0">
                <a:solidFill>
                  <a:prstClr val="black"/>
                </a:solidFill>
              </a:rPr>
              <a:t> Endothelial cells also secrete inhibitors of plasminogen activator (</a:t>
            </a:r>
            <a:r>
              <a:rPr lang="en-GB" sz="2800" dirty="0">
                <a:solidFill>
                  <a:srgbClr val="FF0000"/>
                </a:solidFill>
              </a:rPr>
              <a:t>PAIs</a:t>
            </a:r>
            <a:r>
              <a:rPr lang="en-GB" sz="2800" dirty="0">
                <a:solidFill>
                  <a:prstClr val="black"/>
                </a:solidFill>
              </a:rPr>
              <a:t>)</a:t>
            </a:r>
          </a:p>
        </p:txBody>
      </p:sp>
    </p:spTree>
    <p:extLst>
      <p:ext uri="{BB962C8B-B14F-4D97-AF65-F5344CB8AC3E}">
        <p14:creationId xmlns:p14="http://schemas.microsoft.com/office/powerpoint/2010/main" val="127484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101" y="0"/>
            <a:ext cx="8839200" cy="608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356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1" y="146050"/>
            <a:ext cx="8915400"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634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585044"/>
            <a:ext cx="8494941" cy="5216813"/>
          </a:xfrm>
          <a:prstGeom prst="rect">
            <a:avLst/>
          </a:prstGeom>
        </p:spPr>
        <p:txBody>
          <a:bodyPr wrap="square">
            <a:spAutoFit/>
          </a:bodyPr>
          <a:lstStyle/>
          <a:p>
            <a:pPr algn="just"/>
            <a:r>
              <a:rPr lang="en-GB" sz="2800" b="1" dirty="0">
                <a:solidFill>
                  <a:prstClr val="black"/>
                </a:solidFill>
              </a:rPr>
              <a:t>Endothelial Cells and Coagulation (summary)</a:t>
            </a:r>
          </a:p>
          <a:p>
            <a:pPr algn="just">
              <a:spcBef>
                <a:spcPts val="600"/>
              </a:spcBef>
            </a:pPr>
            <a:r>
              <a:rPr lang="en-GB" sz="2800" dirty="0">
                <a:solidFill>
                  <a:prstClr val="black"/>
                </a:solidFill>
              </a:rPr>
              <a:t>• </a:t>
            </a:r>
            <a:r>
              <a:rPr lang="en-GB" sz="2800" dirty="0"/>
              <a:t>Intact, normal endothelial cells help to maintain blood flow by inhibiting the activation of platelets and coagulation factors.</a:t>
            </a:r>
          </a:p>
          <a:p>
            <a:pPr algn="just">
              <a:spcBef>
                <a:spcPts val="1200"/>
              </a:spcBef>
            </a:pPr>
            <a:r>
              <a:rPr lang="en-GB" sz="2800" dirty="0"/>
              <a:t>• </a:t>
            </a:r>
            <a:r>
              <a:rPr lang="en-GB" sz="2800" dirty="0">
                <a:solidFill>
                  <a:prstClr val="black"/>
                </a:solidFill>
              </a:rPr>
              <a:t>Endothelial cells stimulated by injury or inflammatory cytokines </a:t>
            </a:r>
            <a:r>
              <a:rPr lang="en-GB" sz="2800" dirty="0" err="1">
                <a:solidFill>
                  <a:prstClr val="black"/>
                </a:solidFill>
              </a:rPr>
              <a:t>upregulate</a:t>
            </a:r>
            <a:r>
              <a:rPr lang="en-GB" sz="2800" dirty="0">
                <a:solidFill>
                  <a:prstClr val="black"/>
                </a:solidFill>
              </a:rPr>
              <a:t> expression of </a:t>
            </a:r>
            <a:r>
              <a:rPr lang="en-GB" sz="2800" dirty="0" err="1">
                <a:solidFill>
                  <a:prstClr val="black"/>
                </a:solidFill>
              </a:rPr>
              <a:t>procoagulant</a:t>
            </a:r>
            <a:r>
              <a:rPr lang="en-GB" sz="2800" dirty="0">
                <a:solidFill>
                  <a:prstClr val="black"/>
                </a:solidFill>
              </a:rPr>
              <a:t> factors (e.g., tissue factor) that promote clotting, and </a:t>
            </a:r>
            <a:r>
              <a:rPr lang="en-GB" sz="2800" dirty="0" err="1">
                <a:solidFill>
                  <a:prstClr val="black"/>
                </a:solidFill>
              </a:rPr>
              <a:t>downregulate</a:t>
            </a:r>
            <a:r>
              <a:rPr lang="en-GB" sz="2800" dirty="0">
                <a:solidFill>
                  <a:prstClr val="black"/>
                </a:solidFill>
              </a:rPr>
              <a:t> expression of anticoagulant factors.</a:t>
            </a:r>
          </a:p>
          <a:p>
            <a:pPr algn="just">
              <a:spcBef>
                <a:spcPts val="1200"/>
              </a:spcBef>
            </a:pPr>
            <a:r>
              <a:rPr lang="en-GB" sz="2800" dirty="0"/>
              <a:t>• Loss of endothelial integrity exposes </a:t>
            </a:r>
            <a:r>
              <a:rPr lang="en-GB" sz="2800" dirty="0" err="1"/>
              <a:t>subendothelial</a:t>
            </a:r>
            <a:r>
              <a:rPr lang="en-GB" sz="2800" dirty="0"/>
              <a:t> </a:t>
            </a:r>
            <a:r>
              <a:rPr lang="en-GB" sz="2800" dirty="0" err="1"/>
              <a:t>vWF</a:t>
            </a:r>
            <a:r>
              <a:rPr lang="en-GB" sz="2800" dirty="0"/>
              <a:t> and basement membrane collagen, stimulating platelet adhesion, platelet activation, and clot formation.</a:t>
            </a:r>
          </a:p>
        </p:txBody>
      </p:sp>
    </p:spTree>
    <p:extLst>
      <p:ext uri="{BB962C8B-B14F-4D97-AF65-F5344CB8AC3E}">
        <p14:creationId xmlns:p14="http://schemas.microsoft.com/office/powerpoint/2010/main" val="1341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355600" y="228600"/>
            <a:ext cx="8229600" cy="635000"/>
          </a:xfrm>
          <a:prstGeom prst="rect">
            <a:avLst/>
          </a:prstGeom>
        </p:spPr>
        <p:txBody>
          <a:bodyPr vert="horz" anchor="b" anchorCtr="0">
            <a:normAutofit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a:ln>
                  <a:noFill/>
                </a:ln>
                <a:solidFill>
                  <a:srgbClr val="FF0000"/>
                </a:solidFill>
                <a:effectLst/>
                <a:uLnTx/>
                <a:uFillTx/>
                <a:latin typeface="+mn-lt"/>
                <a:ea typeface="+mj-ea"/>
                <a:cs typeface="+mj-cs"/>
              </a:rPr>
              <a:t>PLATELETS</a:t>
            </a:r>
            <a:r>
              <a:rPr kumimoji="0" lang="en-US" sz="3600" b="1" i="1" u="none" strike="noStrike" kern="1200" cap="none" spc="0" normalizeH="0" baseline="0" noProof="0" dirty="0">
                <a:ln>
                  <a:noFill/>
                </a:ln>
                <a:solidFill>
                  <a:srgbClr val="464653"/>
                </a:solidFill>
                <a:effectLst/>
                <a:uLnTx/>
                <a:uFillTx/>
                <a:latin typeface="+mn-lt"/>
                <a:ea typeface="+mj-ea"/>
                <a:cs typeface="+mj-cs"/>
              </a:rPr>
              <a:t> </a:t>
            </a:r>
            <a:endParaRPr kumimoji="0" lang="en-US" sz="3600" b="1" i="0" u="none" strike="noStrike" kern="1200" cap="none" spc="0" normalizeH="0" baseline="0" noProof="0" dirty="0">
              <a:ln>
                <a:noFill/>
              </a:ln>
              <a:solidFill>
                <a:srgbClr val="464653"/>
              </a:solidFill>
              <a:effectLst/>
              <a:uLnTx/>
              <a:uFillTx/>
              <a:latin typeface="+mn-lt"/>
              <a:ea typeface="+mj-ea"/>
              <a:cs typeface="+mj-cs"/>
            </a:endParaRPr>
          </a:p>
        </p:txBody>
      </p:sp>
      <p:sp>
        <p:nvSpPr>
          <p:cNvPr id="2" name="Rectangle 1"/>
          <p:cNvSpPr/>
          <p:nvPr/>
        </p:nvSpPr>
        <p:spPr>
          <a:xfrm>
            <a:off x="344258" y="854924"/>
            <a:ext cx="8398688" cy="4708981"/>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solidFill>
                  <a:prstClr val="black"/>
                </a:solidFill>
              </a:rPr>
              <a:t>Platelets play a critical role in normal haemostasis by forming a </a:t>
            </a:r>
            <a:r>
              <a:rPr lang="en-GB" sz="2800" dirty="0">
                <a:solidFill>
                  <a:srgbClr val="FF0000"/>
                </a:solidFill>
              </a:rPr>
              <a:t>haemostatic plug </a:t>
            </a:r>
            <a:r>
              <a:rPr lang="en-GB" sz="2800" dirty="0">
                <a:solidFill>
                  <a:prstClr val="black"/>
                </a:solidFill>
              </a:rPr>
              <a:t>that seals vascular defects, and by </a:t>
            </a:r>
            <a:r>
              <a:rPr lang="en-GB" sz="2800" dirty="0"/>
              <a:t>providing a </a:t>
            </a:r>
            <a:r>
              <a:rPr lang="en-GB" sz="2800" dirty="0">
                <a:solidFill>
                  <a:srgbClr val="FF0000"/>
                </a:solidFill>
              </a:rPr>
              <a:t>surface</a:t>
            </a:r>
            <a:r>
              <a:rPr lang="en-GB" sz="2800" dirty="0">
                <a:solidFill>
                  <a:prstClr val="black"/>
                </a:solidFill>
              </a:rPr>
              <a:t> that recruits and concentrates activated coagulation factors.</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Normal platelet count is 150-400 x 10</a:t>
            </a:r>
            <a:r>
              <a:rPr lang="en-GB" sz="2800" baseline="30000" dirty="0">
                <a:solidFill>
                  <a:prstClr val="black"/>
                </a:solidFill>
              </a:rPr>
              <a:t>9</a:t>
            </a:r>
            <a:r>
              <a:rPr lang="en-GB" sz="2800" dirty="0">
                <a:solidFill>
                  <a:prstClr val="black"/>
                </a:solidFill>
              </a:rPr>
              <a:t>/L.</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After vascular injury, platelets encounter ECM constituents (collagen is most important) and adhesive glycoproteins such as </a:t>
            </a:r>
            <a:r>
              <a:rPr lang="en-GB" sz="2800" dirty="0" err="1">
                <a:solidFill>
                  <a:prstClr val="black"/>
                </a:solidFill>
              </a:rPr>
              <a:t>vWF</a:t>
            </a:r>
            <a:r>
              <a:rPr lang="en-GB" sz="2800" dirty="0">
                <a:solidFill>
                  <a:prstClr val="black"/>
                </a:solidFill>
              </a:rPr>
              <a:t>. </a:t>
            </a:r>
          </a:p>
        </p:txBody>
      </p:sp>
    </p:spTree>
    <p:extLst>
      <p:ext uri="{BB962C8B-B14F-4D97-AF65-F5344CB8AC3E}">
        <p14:creationId xmlns:p14="http://schemas.microsoft.com/office/powerpoint/2010/main" val="275746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1456" y="535935"/>
            <a:ext cx="8693943" cy="5001369"/>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This sets in motion a series of events that lead to; </a:t>
            </a:r>
          </a:p>
          <a:p>
            <a:pPr marL="514350" lvl="0" indent="-514350" algn="just" defTabSz="914400">
              <a:spcBef>
                <a:spcPts val="600"/>
              </a:spcBef>
              <a:buClr>
                <a:srgbClr val="727CA3"/>
              </a:buClr>
              <a:buSzPct val="76000"/>
              <a:buAutoNum type="arabicParenBoth"/>
            </a:pPr>
            <a:r>
              <a:rPr lang="en-US" sz="2800" dirty="0">
                <a:solidFill>
                  <a:prstClr val="black"/>
                </a:solidFill>
              </a:rPr>
              <a:t>Platelet adhesion, </a:t>
            </a:r>
          </a:p>
          <a:p>
            <a:pPr marL="514350" lvl="0" indent="-514350" algn="just" defTabSz="914400">
              <a:spcBef>
                <a:spcPts val="600"/>
              </a:spcBef>
              <a:buClr>
                <a:srgbClr val="727CA3"/>
              </a:buClr>
              <a:buSzPct val="76000"/>
              <a:buAutoNum type="arabicParenBoth"/>
            </a:pPr>
            <a:r>
              <a:rPr lang="en-US" sz="2800" dirty="0">
                <a:solidFill>
                  <a:prstClr val="black"/>
                </a:solidFill>
              </a:rPr>
              <a:t>Platelet activation, and </a:t>
            </a:r>
          </a:p>
          <a:p>
            <a:pPr marL="514350" lvl="0" indent="-514350" algn="just" defTabSz="914400">
              <a:spcBef>
                <a:spcPts val="600"/>
              </a:spcBef>
              <a:buClr>
                <a:srgbClr val="727CA3"/>
              </a:buClr>
              <a:buSzPct val="76000"/>
              <a:buAutoNum type="arabicParenBoth"/>
            </a:pPr>
            <a:r>
              <a:rPr lang="en-US" sz="2800" dirty="0">
                <a:solidFill>
                  <a:prstClr val="black"/>
                </a:solidFill>
              </a:rPr>
              <a:t>Platelet aggregation.</a:t>
            </a:r>
          </a:p>
          <a:p>
            <a:pPr marL="514350" lvl="0" indent="-514350" algn="just" defTabSz="914400">
              <a:spcBef>
                <a:spcPts val="600"/>
              </a:spcBef>
              <a:buClr>
                <a:srgbClr val="727CA3"/>
              </a:buClr>
              <a:buSzPct val="76000"/>
              <a:buAutoNum type="arabicParenBoth"/>
            </a:pPr>
            <a:endParaRPr lang="en-US" sz="2800" dirty="0">
              <a:solidFill>
                <a:prstClr val="black"/>
              </a:solidFill>
            </a:endParaRPr>
          </a:p>
          <a:p>
            <a:pPr lvl="0" algn="just" defTabSz="914400">
              <a:spcBef>
                <a:spcPts val="600"/>
              </a:spcBef>
              <a:buClr>
                <a:srgbClr val="727CA3"/>
              </a:buClr>
              <a:buSzPct val="76000"/>
            </a:pPr>
            <a:r>
              <a:rPr lang="en-US" sz="3200" i="1" dirty="0">
                <a:solidFill>
                  <a:prstClr val="black"/>
                </a:solidFill>
              </a:rPr>
              <a:t>Platelet Adhesion</a:t>
            </a:r>
          </a:p>
          <a:p>
            <a:pPr marL="274320" lvl="0" indent="-274320" algn="just" defTabSz="914400">
              <a:spcBef>
                <a:spcPts val="600"/>
              </a:spcBef>
              <a:buClr>
                <a:srgbClr val="727CA3"/>
              </a:buClr>
              <a:buSzPct val="76000"/>
              <a:buFont typeface="Wingdings 3"/>
              <a:buChar char=""/>
            </a:pPr>
            <a:r>
              <a:rPr lang="en-US" sz="2800" dirty="0">
                <a:solidFill>
                  <a:prstClr val="black"/>
                </a:solidFill>
              </a:rPr>
              <a:t>Platelet adhesion initiates clot formation.</a:t>
            </a:r>
          </a:p>
          <a:p>
            <a:pPr marL="274320" lvl="0" indent="-274320" algn="just" defTabSz="914400">
              <a:spcBef>
                <a:spcPts val="600"/>
              </a:spcBef>
              <a:buClr>
                <a:srgbClr val="727CA3"/>
              </a:buClr>
              <a:buSzPct val="76000"/>
              <a:buFont typeface="Wingdings 3"/>
              <a:buChar char=""/>
            </a:pPr>
            <a:r>
              <a:rPr lang="en-US" sz="2800" dirty="0">
                <a:solidFill>
                  <a:prstClr val="black"/>
                </a:solidFill>
              </a:rPr>
              <a:t>Adhesion to ECM is mediated largely via interactions with </a:t>
            </a:r>
            <a:r>
              <a:rPr lang="en-US" sz="2800" dirty="0" err="1">
                <a:solidFill>
                  <a:prstClr val="black"/>
                </a:solidFill>
              </a:rPr>
              <a:t>vWF</a:t>
            </a:r>
            <a:r>
              <a:rPr lang="en-US" sz="2800" dirty="0">
                <a:solidFill>
                  <a:prstClr val="black"/>
                </a:solidFill>
              </a:rPr>
              <a:t> that acting as a bridge between platelet surface receptors (e.g., </a:t>
            </a:r>
            <a:r>
              <a:rPr lang="en-US" sz="2800" dirty="0" err="1">
                <a:solidFill>
                  <a:srgbClr val="FF0000"/>
                </a:solidFill>
              </a:rPr>
              <a:t>GpIb</a:t>
            </a:r>
            <a:r>
              <a:rPr lang="en-US" sz="2800" dirty="0">
                <a:solidFill>
                  <a:prstClr val="black"/>
                </a:solidFill>
              </a:rPr>
              <a:t>) and exposed </a:t>
            </a:r>
            <a:r>
              <a:rPr lang="en-US" sz="2800" dirty="0" smtClean="0">
                <a:solidFill>
                  <a:prstClr val="black"/>
                </a:solidFill>
              </a:rPr>
              <a:t>collagen.</a:t>
            </a:r>
            <a:endParaRPr lang="en-US" sz="2800" dirty="0">
              <a:solidFill>
                <a:prstClr val="black"/>
              </a:solidFill>
            </a:endParaRPr>
          </a:p>
        </p:txBody>
      </p:sp>
    </p:spTree>
    <p:extLst>
      <p:ext uri="{BB962C8B-B14F-4D97-AF65-F5344CB8AC3E}">
        <p14:creationId xmlns:p14="http://schemas.microsoft.com/office/powerpoint/2010/main" val="37415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blinds(horizontal)">
                                      <p:cBhvr>
                                        <p:cTn id="11" dur="500"/>
                                        <p:tgtEl>
                                          <p:spTgt spid="3">
                                            <p:txEl>
                                              <p:pRg st="6" end="6"/>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4259" y="535935"/>
            <a:ext cx="8398687" cy="4693593"/>
          </a:xfrm>
          <a:prstGeom prst="rect">
            <a:avLst/>
          </a:prstGeom>
        </p:spPr>
        <p:txBody>
          <a:bodyPr wrap="square">
            <a:spAutoFit/>
          </a:bodyPr>
          <a:lstStyle/>
          <a:p>
            <a:pPr lvl="0" algn="just" defTabSz="914400">
              <a:spcBef>
                <a:spcPts val="600"/>
              </a:spcBef>
              <a:buClr>
                <a:srgbClr val="727CA3"/>
              </a:buClr>
              <a:buSzPct val="76000"/>
            </a:pPr>
            <a:r>
              <a:rPr lang="en-US" sz="3200" i="1" dirty="0">
                <a:solidFill>
                  <a:prstClr val="black"/>
                </a:solidFill>
              </a:rPr>
              <a:t>Platelet Activation</a:t>
            </a:r>
          </a:p>
          <a:p>
            <a:pPr marL="274320" lvl="0" indent="-274320" algn="just" defTabSz="914400">
              <a:spcBef>
                <a:spcPts val="600"/>
              </a:spcBef>
              <a:buClr>
                <a:srgbClr val="727CA3"/>
              </a:buClr>
              <a:buSzPct val="76000"/>
              <a:buFont typeface="Wingdings 3"/>
              <a:buChar char=""/>
            </a:pPr>
            <a:r>
              <a:rPr lang="en-US" sz="2800" dirty="0">
                <a:solidFill>
                  <a:prstClr val="black"/>
                </a:solidFill>
              </a:rPr>
              <a:t>Secretion of both granule types (</a:t>
            </a:r>
            <a:r>
              <a:rPr lang="el-GR" sz="2800" dirty="0">
                <a:solidFill>
                  <a:srgbClr val="FF0000"/>
                </a:solidFill>
              </a:rPr>
              <a:t>α</a:t>
            </a:r>
            <a:r>
              <a:rPr lang="el-GR" sz="2800" dirty="0">
                <a:solidFill>
                  <a:prstClr val="black"/>
                </a:solidFill>
              </a:rPr>
              <a:t> </a:t>
            </a:r>
            <a:r>
              <a:rPr lang="en-US" sz="2800" dirty="0">
                <a:solidFill>
                  <a:prstClr val="black"/>
                </a:solidFill>
              </a:rPr>
              <a:t>granules and </a:t>
            </a:r>
            <a:r>
              <a:rPr lang="el-GR" sz="2800" dirty="0">
                <a:solidFill>
                  <a:srgbClr val="FF0000"/>
                </a:solidFill>
              </a:rPr>
              <a:t>δ </a:t>
            </a:r>
            <a:r>
              <a:rPr lang="en-US" sz="2800" dirty="0">
                <a:solidFill>
                  <a:prstClr val="black"/>
                </a:solidFill>
              </a:rPr>
              <a:t>granules) occurs soon after adhesion. </a:t>
            </a:r>
            <a:endParaRPr lang="en-US" sz="2800" dirty="0" smtClean="0">
              <a:solidFill>
                <a:prstClr val="black"/>
              </a:solidFill>
            </a:endParaRP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The subtle membrane changes include an increase in the surface expression of negatively charged phospholipids, which provide binding sites for both calcium and coagulation factors, and a conformation change in platelet </a:t>
            </a:r>
            <a:r>
              <a:rPr lang="en-US" sz="2800" dirty="0" err="1">
                <a:solidFill>
                  <a:srgbClr val="FF0000"/>
                </a:solidFill>
              </a:rPr>
              <a:t>GpIIb</a:t>
            </a:r>
            <a:r>
              <a:rPr lang="en-US" sz="2800" dirty="0">
                <a:solidFill>
                  <a:srgbClr val="FF0000"/>
                </a:solidFill>
              </a:rPr>
              <a:t>/</a:t>
            </a:r>
            <a:r>
              <a:rPr lang="en-US" sz="2800" dirty="0" err="1">
                <a:solidFill>
                  <a:srgbClr val="FF0000"/>
                </a:solidFill>
              </a:rPr>
              <a:t>IIIa</a:t>
            </a:r>
            <a:r>
              <a:rPr lang="en-US" sz="2800" dirty="0">
                <a:solidFill>
                  <a:prstClr val="black"/>
                </a:solidFill>
              </a:rPr>
              <a:t> that permits it to bind fibrinogen.</a:t>
            </a:r>
          </a:p>
        </p:txBody>
      </p:sp>
    </p:spTree>
    <p:extLst>
      <p:ext uri="{BB962C8B-B14F-4D97-AF65-F5344CB8AC3E}">
        <p14:creationId xmlns:p14="http://schemas.microsoft.com/office/powerpoint/2010/main" val="196148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4259" y="518686"/>
            <a:ext cx="8398687" cy="5709255"/>
          </a:xfrm>
          <a:prstGeom prst="rect">
            <a:avLst/>
          </a:prstGeom>
        </p:spPr>
        <p:txBody>
          <a:bodyPr wrap="square">
            <a:spAutoFit/>
          </a:bodyPr>
          <a:lstStyle/>
          <a:p>
            <a:pPr lvl="0" algn="just" defTabSz="914400">
              <a:spcBef>
                <a:spcPts val="600"/>
              </a:spcBef>
              <a:buClr>
                <a:srgbClr val="727CA3"/>
              </a:buClr>
              <a:buSzPct val="76000"/>
            </a:pPr>
            <a:r>
              <a:rPr lang="en-GB" sz="3200" i="1" dirty="0">
                <a:solidFill>
                  <a:prstClr val="black"/>
                </a:solidFill>
              </a:rPr>
              <a:t>Platelet Aggregation</a:t>
            </a:r>
          </a:p>
          <a:p>
            <a:pPr marL="274320" lvl="0" indent="-274320" algn="just" defTabSz="914400">
              <a:spcBef>
                <a:spcPts val="600"/>
              </a:spcBef>
              <a:buClr>
                <a:srgbClr val="727CA3"/>
              </a:buClr>
              <a:buSzPct val="76000"/>
              <a:buFont typeface="Wingdings 3"/>
              <a:buChar char=""/>
            </a:pPr>
            <a:r>
              <a:rPr lang="en-GB" sz="2800" dirty="0">
                <a:solidFill>
                  <a:prstClr val="black"/>
                </a:solidFill>
              </a:rPr>
              <a:t>Aggregation follows platelet adhesion and granule release. In addition to </a:t>
            </a:r>
            <a:r>
              <a:rPr lang="en-GB" sz="2800" dirty="0">
                <a:solidFill>
                  <a:srgbClr val="FF0000"/>
                </a:solidFill>
              </a:rPr>
              <a:t>ADP</a:t>
            </a:r>
            <a:r>
              <a:rPr lang="en-GB" sz="2800" dirty="0">
                <a:solidFill>
                  <a:prstClr val="black"/>
                </a:solidFill>
              </a:rPr>
              <a:t>, platelet-synthesized </a:t>
            </a:r>
            <a:r>
              <a:rPr lang="en-GB" sz="2800" dirty="0" err="1">
                <a:solidFill>
                  <a:srgbClr val="FF0000"/>
                </a:solidFill>
              </a:rPr>
              <a:t>thromboxane</a:t>
            </a:r>
            <a:r>
              <a:rPr lang="en-GB" sz="2800" dirty="0">
                <a:solidFill>
                  <a:srgbClr val="FF0000"/>
                </a:solidFill>
              </a:rPr>
              <a:t> A</a:t>
            </a:r>
            <a:r>
              <a:rPr lang="en-GB" sz="2800" baseline="-25000" dirty="0">
                <a:solidFill>
                  <a:srgbClr val="FF0000"/>
                </a:solidFill>
              </a:rPr>
              <a:t>2</a:t>
            </a:r>
            <a:r>
              <a:rPr lang="en-GB" sz="2800" dirty="0">
                <a:solidFill>
                  <a:srgbClr val="FF0000"/>
                </a:solidFill>
              </a:rPr>
              <a:t> </a:t>
            </a:r>
            <a:r>
              <a:rPr lang="en-GB" sz="2800" dirty="0">
                <a:solidFill>
                  <a:prstClr val="black"/>
                </a:solidFill>
              </a:rPr>
              <a:t>which is an important stimulus for platelet aggregation. </a:t>
            </a:r>
            <a:endParaRPr lang="en-GB" sz="2800" dirty="0" smtClean="0">
              <a:solidFill>
                <a:prstClr val="black"/>
              </a:solidFill>
            </a:endParaRP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Aggregation is promoted by bridging interactions between fibrinogen and </a:t>
            </a:r>
            <a:r>
              <a:rPr lang="en-GB" sz="2800" dirty="0" err="1">
                <a:solidFill>
                  <a:prstClr val="black"/>
                </a:solidFill>
              </a:rPr>
              <a:t>GpIIb</a:t>
            </a:r>
            <a:r>
              <a:rPr lang="en-GB" sz="2800" dirty="0">
                <a:solidFill>
                  <a:prstClr val="black"/>
                </a:solidFill>
              </a:rPr>
              <a:t>/</a:t>
            </a:r>
            <a:r>
              <a:rPr lang="en-GB" sz="2800" dirty="0" err="1">
                <a:solidFill>
                  <a:prstClr val="black"/>
                </a:solidFill>
              </a:rPr>
              <a:t>IIIa</a:t>
            </a:r>
            <a:r>
              <a:rPr lang="en-GB" sz="2800" dirty="0">
                <a:solidFill>
                  <a:prstClr val="black"/>
                </a:solidFill>
              </a:rPr>
              <a:t> receptors on adjacent </a:t>
            </a:r>
            <a:r>
              <a:rPr lang="en-GB" sz="2800" dirty="0" smtClean="0">
                <a:solidFill>
                  <a:prstClr val="black"/>
                </a:solidFill>
              </a:rPr>
              <a:t>platelets.</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ADP and TXA</a:t>
            </a:r>
            <a:r>
              <a:rPr lang="en-GB" sz="2800" baseline="-25000" dirty="0">
                <a:solidFill>
                  <a:prstClr val="black"/>
                </a:solidFill>
              </a:rPr>
              <a:t>2</a:t>
            </a:r>
            <a:r>
              <a:rPr lang="en-GB" sz="2800" dirty="0">
                <a:solidFill>
                  <a:prstClr val="black"/>
                </a:solidFill>
              </a:rPr>
              <a:t> promotes formation of an enlarging platelet aggregate, the </a:t>
            </a:r>
            <a:r>
              <a:rPr lang="en-GB" sz="2800" i="1" dirty="0">
                <a:solidFill>
                  <a:srgbClr val="FF0000"/>
                </a:solidFill>
              </a:rPr>
              <a:t>primary haemostatic plug</a:t>
            </a:r>
            <a:r>
              <a:rPr lang="en-GB" sz="2800" i="1" dirty="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val="252108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a:solidFill>
                  <a:srgbClr val="002060"/>
                </a:solidFill>
                <a:latin typeface="Berlin Sans FB Demi" panose="020E0802020502020306" pitchFamily="34" charset="0"/>
              </a:rPr>
              <a:t>Basrah</a:t>
            </a:r>
            <a:r>
              <a:rPr lang="en-US" sz="1400" dirty="0">
                <a:solidFill>
                  <a:srgbClr val="002060"/>
                </a:solidFill>
                <a:latin typeface="Berlin Sans FB Demi" panose="020E0802020502020306" pitchFamily="34" charset="0"/>
              </a:rPr>
              <a:t>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 name="TextBox 9"/>
          <p:cNvSpPr txBox="1"/>
          <p:nvPr/>
        </p:nvSpPr>
        <p:spPr>
          <a:xfrm>
            <a:off x="228600" y="736600"/>
            <a:ext cx="8636000" cy="5201424"/>
          </a:xfrm>
          <a:prstGeom prst="rect">
            <a:avLst/>
          </a:prstGeom>
          <a:noFill/>
        </p:spPr>
        <p:txBody>
          <a:bodyPr wrap="square" rtlCol="0">
            <a:spAutoFit/>
          </a:bodyPr>
          <a:lstStyle/>
          <a:p>
            <a:r>
              <a:rPr lang="en-GB" sz="3200" b="1" dirty="0"/>
              <a:t>Learning objectives:</a:t>
            </a:r>
          </a:p>
          <a:p>
            <a:pPr marL="514350" indent="-514350">
              <a:buFont typeface="+mj-lt"/>
              <a:buAutoNum type="arabicPeriod"/>
            </a:pPr>
            <a:r>
              <a:rPr lang="en-GB" sz="2800" b="1" dirty="0"/>
              <a:t>Haemostasis;</a:t>
            </a:r>
          </a:p>
          <a:p>
            <a:pPr marL="971550" lvl="1" indent="-514350">
              <a:buFont typeface="Arial" pitchFamily="34" charset="0"/>
              <a:buChar char="•"/>
            </a:pPr>
            <a:r>
              <a:rPr lang="en-GB" sz="2400" b="1" dirty="0"/>
              <a:t>Definition</a:t>
            </a:r>
          </a:p>
          <a:p>
            <a:pPr marL="971550" lvl="1" indent="-514350">
              <a:buFont typeface="Arial" pitchFamily="34" charset="0"/>
              <a:buChar char="•"/>
            </a:pPr>
            <a:r>
              <a:rPr lang="en-GB" sz="2400" b="1" dirty="0"/>
              <a:t>Balance of coagulant and anticoagulant factors</a:t>
            </a:r>
          </a:p>
          <a:p>
            <a:pPr marL="971550" lvl="1" indent="-514350">
              <a:buFont typeface="Arial" pitchFamily="34" charset="0"/>
              <a:buChar char="•"/>
            </a:pPr>
            <a:r>
              <a:rPr lang="en-GB" sz="2400" b="1" dirty="0"/>
              <a:t>Intrinsic and extrinsic pathways</a:t>
            </a:r>
          </a:p>
          <a:p>
            <a:pPr marL="971550" lvl="1" indent="-514350">
              <a:buFont typeface="Arial" pitchFamily="34" charset="0"/>
              <a:buChar char="•"/>
            </a:pPr>
            <a:r>
              <a:rPr lang="en-GB" sz="2400" b="1" dirty="0"/>
              <a:t>Role of platelets</a:t>
            </a:r>
          </a:p>
          <a:p>
            <a:pPr marL="971550" lvl="1" indent="-514350">
              <a:buFont typeface="Arial" pitchFamily="34" charset="0"/>
              <a:buChar char="•"/>
            </a:pPr>
            <a:r>
              <a:rPr lang="en-GB" sz="2400" b="1" dirty="0" err="1"/>
              <a:t>Fibrinolytic</a:t>
            </a:r>
            <a:r>
              <a:rPr lang="en-GB" sz="2400" b="1" dirty="0"/>
              <a:t> system</a:t>
            </a:r>
          </a:p>
          <a:p>
            <a:endParaRPr lang="en-GB" sz="2800" b="1" dirty="0"/>
          </a:p>
          <a:p>
            <a:pPr marL="514350" indent="-514350">
              <a:buFont typeface="+mj-lt"/>
              <a:buAutoNum type="arabicPeriod" startAt="2"/>
            </a:pPr>
            <a:r>
              <a:rPr lang="en-GB" sz="2800" b="1" dirty="0"/>
              <a:t>Thrombosis; </a:t>
            </a:r>
          </a:p>
          <a:p>
            <a:pPr marL="914400" lvl="1" indent="-457200">
              <a:buFont typeface="Arial" pitchFamily="34" charset="0"/>
              <a:buChar char="•"/>
            </a:pPr>
            <a:r>
              <a:rPr lang="en-GB" sz="2400" b="1" dirty="0"/>
              <a:t>Definition</a:t>
            </a:r>
          </a:p>
          <a:p>
            <a:pPr marL="914400" lvl="1" indent="-457200">
              <a:buFont typeface="Arial" pitchFamily="34" charset="0"/>
              <a:buChar char="•"/>
            </a:pPr>
            <a:r>
              <a:rPr lang="en-GB" sz="2400" b="1" dirty="0"/>
              <a:t>Predisposing factors</a:t>
            </a:r>
          </a:p>
          <a:p>
            <a:pPr marL="914400" lvl="1" indent="-457200">
              <a:buFont typeface="Arial" pitchFamily="34" charset="0"/>
              <a:buChar char="•"/>
            </a:pPr>
            <a:r>
              <a:rPr lang="en-GB" sz="2400" b="1" dirty="0"/>
              <a:t>Effects of thrombosis</a:t>
            </a:r>
          </a:p>
          <a:p>
            <a:pPr marL="914400" lvl="1" indent="-457200">
              <a:buFont typeface="Arial" pitchFamily="34" charset="0"/>
              <a:buChar char="•"/>
            </a:pPr>
            <a:r>
              <a:rPr lang="en-GB" sz="2400" b="1" dirty="0"/>
              <a:t>Outcomes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429" y="0"/>
            <a:ext cx="759825" cy="742017"/>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66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0" y="165100"/>
            <a:ext cx="8763000" cy="582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725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1300" y="318270"/>
            <a:ext cx="8623300" cy="5847755"/>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solidFill>
                  <a:prstClr val="black"/>
                </a:solidFill>
              </a:rPr>
              <a:t>This primary aggregation is reversible. However, with activation of the coagulation cascade, the generation of </a:t>
            </a:r>
            <a:r>
              <a:rPr lang="en-GB" sz="2800" i="1" dirty="0">
                <a:solidFill>
                  <a:srgbClr val="FF0000"/>
                </a:solidFill>
              </a:rPr>
              <a:t>thrombin</a:t>
            </a:r>
            <a:r>
              <a:rPr lang="en-GB" sz="2800" dirty="0">
                <a:solidFill>
                  <a:prstClr val="black"/>
                </a:solidFill>
              </a:rPr>
              <a:t> results in two processes that make an irreversible </a:t>
            </a:r>
            <a:r>
              <a:rPr lang="en-GB" sz="2800" dirty="0" smtClean="0">
                <a:solidFill>
                  <a:prstClr val="black"/>
                </a:solidFill>
              </a:rPr>
              <a:t>haemostatic </a:t>
            </a:r>
            <a:r>
              <a:rPr lang="en-GB" sz="2800" dirty="0">
                <a:solidFill>
                  <a:prstClr val="black"/>
                </a:solidFill>
              </a:rPr>
              <a:t>plug. </a:t>
            </a:r>
            <a:endParaRPr lang="en-GB" sz="2800" dirty="0" smtClean="0">
              <a:solidFill>
                <a:prstClr val="black"/>
              </a:solidFill>
            </a:endParaRPr>
          </a:p>
          <a:p>
            <a:pPr marL="274320" lvl="0" indent="-274320" algn="just" defTabSz="914400">
              <a:spcBef>
                <a:spcPts val="600"/>
              </a:spcBef>
              <a:buClr>
                <a:srgbClr val="727CA3"/>
              </a:buClr>
              <a:buSzPct val="76000"/>
              <a:buFont typeface="Wingdings 3"/>
              <a:buChar char=""/>
            </a:pPr>
            <a:r>
              <a:rPr lang="en-GB" sz="2800" dirty="0" smtClean="0">
                <a:solidFill>
                  <a:prstClr val="black"/>
                </a:solidFill>
              </a:rPr>
              <a:t>Thrombin </a:t>
            </a:r>
            <a:r>
              <a:rPr lang="en-GB" sz="2800" dirty="0">
                <a:solidFill>
                  <a:prstClr val="black"/>
                </a:solidFill>
              </a:rPr>
              <a:t>binds to a platelet surface receptor (protease-activated receptor, or PAR); in association with ADP and TXA</a:t>
            </a:r>
            <a:r>
              <a:rPr lang="en-GB" sz="2800" baseline="-25000" dirty="0">
                <a:solidFill>
                  <a:prstClr val="black"/>
                </a:solidFill>
              </a:rPr>
              <a:t>2</a:t>
            </a:r>
            <a:r>
              <a:rPr lang="en-GB" sz="2800" dirty="0">
                <a:solidFill>
                  <a:prstClr val="black"/>
                </a:solidFill>
              </a:rPr>
              <a:t>, this interaction induces further platelet aggregation. </a:t>
            </a:r>
            <a:r>
              <a:rPr lang="en-GB" sz="2800" i="1" dirty="0">
                <a:solidFill>
                  <a:prstClr val="black"/>
                </a:solidFill>
              </a:rPr>
              <a:t>Platelet contraction</a:t>
            </a:r>
            <a:r>
              <a:rPr lang="en-GB" sz="2800" dirty="0">
                <a:solidFill>
                  <a:prstClr val="black"/>
                </a:solidFill>
              </a:rPr>
              <a:t> follows, creating an irreversibly fused mass of platelets constituting the definitive </a:t>
            </a:r>
            <a:r>
              <a:rPr lang="en-GB" sz="2800" i="1" dirty="0">
                <a:solidFill>
                  <a:srgbClr val="FF0000"/>
                </a:solidFill>
              </a:rPr>
              <a:t>secondary haemostatic plug</a:t>
            </a:r>
            <a:r>
              <a:rPr lang="en-GB" sz="2800" i="1" dirty="0">
                <a:solidFill>
                  <a:prstClr val="black"/>
                </a:solidFill>
              </a:rPr>
              <a:t>.</a:t>
            </a:r>
            <a:r>
              <a:rPr lang="en-GB" sz="2800" dirty="0">
                <a:solidFill>
                  <a:prstClr val="black"/>
                </a:solidFill>
              </a:rPr>
              <a:t> </a:t>
            </a:r>
          </a:p>
          <a:p>
            <a:pPr marL="274320" lvl="0" indent="-274320" algn="just" defTabSz="914400">
              <a:spcBef>
                <a:spcPts val="600"/>
              </a:spcBef>
              <a:buClr>
                <a:srgbClr val="727CA3"/>
              </a:buClr>
              <a:buSzPct val="76000"/>
              <a:buFont typeface="Wingdings 3"/>
              <a:buChar char=""/>
            </a:pPr>
            <a:r>
              <a:rPr lang="en-GB" sz="2800" dirty="0">
                <a:solidFill>
                  <a:prstClr val="black"/>
                </a:solidFill>
              </a:rPr>
              <a:t>Concurrently, thrombin converts fibrinogen to </a:t>
            </a:r>
            <a:r>
              <a:rPr lang="en-GB" sz="2800" i="1" dirty="0">
                <a:solidFill>
                  <a:prstClr val="black"/>
                </a:solidFill>
              </a:rPr>
              <a:t>fibrin</a:t>
            </a:r>
            <a:r>
              <a:rPr lang="en-GB" sz="2800" dirty="0">
                <a:solidFill>
                  <a:prstClr val="black"/>
                </a:solidFill>
              </a:rPr>
              <a:t> within and about the platelet plug, contributing to the overall stability of the clot.</a:t>
            </a:r>
          </a:p>
        </p:txBody>
      </p:sp>
    </p:spTree>
    <p:extLst>
      <p:ext uri="{BB962C8B-B14F-4D97-AF65-F5344CB8AC3E}">
        <p14:creationId xmlns:p14="http://schemas.microsoft.com/office/powerpoint/2010/main" val="9931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900" y="110847"/>
            <a:ext cx="8775700" cy="6124754"/>
          </a:xfrm>
          <a:prstGeom prst="rect">
            <a:avLst/>
          </a:prstGeom>
        </p:spPr>
        <p:txBody>
          <a:bodyPr wrap="square">
            <a:spAutoFit/>
          </a:bodyPr>
          <a:lstStyle/>
          <a:p>
            <a:pPr algn="just"/>
            <a:r>
              <a:rPr lang="en-US" sz="2800" b="1" dirty="0"/>
              <a:t>Platelet Adhesion, Activation, and Aggregation (summary)</a:t>
            </a:r>
          </a:p>
          <a:p>
            <a:pPr algn="just"/>
            <a:r>
              <a:rPr lang="en-US" sz="2800" dirty="0"/>
              <a:t>• Endothelial injury exposes the underlying basement membrane ECM; platelets adhere to the ECM primarily through binding of platelet </a:t>
            </a:r>
            <a:r>
              <a:rPr lang="en-US" sz="2800" dirty="0" err="1"/>
              <a:t>GpIb</a:t>
            </a:r>
            <a:r>
              <a:rPr lang="en-US" sz="2800" dirty="0"/>
              <a:t> receptors to </a:t>
            </a:r>
            <a:r>
              <a:rPr lang="en-US" sz="2800" dirty="0" err="1"/>
              <a:t>vWF</a:t>
            </a:r>
            <a:r>
              <a:rPr lang="en-US" sz="2800" dirty="0"/>
              <a:t>.</a:t>
            </a:r>
          </a:p>
          <a:p>
            <a:pPr algn="just"/>
            <a:r>
              <a:rPr lang="en-US" sz="2800" dirty="0"/>
              <a:t>• Adhesion leads to platelet activation, an event associated with secretion of platelet granule contents, including calcium and ADP, dramatic changes in shape and membrane composition; and activation of </a:t>
            </a:r>
            <a:r>
              <a:rPr lang="en-US" sz="2800" dirty="0" err="1"/>
              <a:t>GpIIb</a:t>
            </a:r>
            <a:r>
              <a:rPr lang="en-US" sz="2800" dirty="0"/>
              <a:t>/</a:t>
            </a:r>
            <a:r>
              <a:rPr lang="en-US" sz="2800" dirty="0" err="1"/>
              <a:t>IIIa</a:t>
            </a:r>
            <a:r>
              <a:rPr lang="en-US" sz="2800" dirty="0"/>
              <a:t> receptors.</a:t>
            </a:r>
          </a:p>
          <a:p>
            <a:pPr algn="just"/>
            <a:r>
              <a:rPr lang="en-US" sz="2800" dirty="0"/>
              <a:t>• The </a:t>
            </a:r>
            <a:r>
              <a:rPr lang="en-US" sz="2800" dirty="0" err="1"/>
              <a:t>GpIIb</a:t>
            </a:r>
            <a:r>
              <a:rPr lang="en-US" sz="2800" dirty="0"/>
              <a:t>/</a:t>
            </a:r>
            <a:r>
              <a:rPr lang="en-US" sz="2800" dirty="0" err="1"/>
              <a:t>IIIa</a:t>
            </a:r>
            <a:r>
              <a:rPr lang="en-US" sz="2800" dirty="0"/>
              <a:t> receptors on activated platelets form bridging crosslinks with fibrinogen, leading to platelet aggregation.</a:t>
            </a:r>
          </a:p>
          <a:p>
            <a:pPr algn="just"/>
            <a:r>
              <a:rPr lang="en-US" sz="2800" dirty="0"/>
              <a:t>• Concomitant activation of thrombin promotes fibrin deposition, cementing the platelet plug in place.</a:t>
            </a:r>
          </a:p>
        </p:txBody>
      </p:sp>
    </p:spTree>
    <p:extLst>
      <p:ext uri="{BB962C8B-B14F-4D97-AF65-F5344CB8AC3E}">
        <p14:creationId xmlns:p14="http://schemas.microsoft.com/office/powerpoint/2010/main" val="4049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lvl="0" defTabSz="914400">
              <a:defRPr/>
            </a:pPr>
            <a:r>
              <a:rPr lang="en-US" sz="3600" b="1" dirty="0">
                <a:solidFill>
                  <a:srgbClr val="FF0000"/>
                </a:solidFill>
                <a:latin typeface="+mn-lt"/>
              </a:rPr>
              <a:t>COAGULATION CACGADE</a:t>
            </a:r>
            <a:endParaRPr kumimoji="0" lang="en-US" sz="3600" b="1" i="0" u="none" strike="noStrike" kern="1200" cap="none" spc="0" normalizeH="0" baseline="0" noProof="0" dirty="0">
              <a:ln>
                <a:noFill/>
              </a:ln>
              <a:solidFill>
                <a:srgbClr val="FF0000"/>
              </a:solidFill>
              <a:effectLst/>
              <a:uLnTx/>
              <a:uFillTx/>
              <a:latin typeface="+mn-lt"/>
            </a:endParaRPr>
          </a:p>
        </p:txBody>
      </p:sp>
      <p:sp>
        <p:nvSpPr>
          <p:cNvPr id="2" name="Rectangle 1"/>
          <p:cNvSpPr/>
          <p:nvPr/>
        </p:nvSpPr>
        <p:spPr>
          <a:xfrm>
            <a:off x="228600" y="1172558"/>
            <a:ext cx="8686800" cy="4555093"/>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The coagulation cascade is a </a:t>
            </a:r>
            <a:r>
              <a:rPr lang="en-US" sz="2800" dirty="0">
                <a:solidFill>
                  <a:srgbClr val="FF0000"/>
                </a:solidFill>
              </a:rPr>
              <a:t>successive series of amplifying enzymatic reactions</a:t>
            </a:r>
            <a:r>
              <a:rPr lang="en-US" sz="2800" dirty="0">
                <a:solidFill>
                  <a:prstClr val="black"/>
                </a:solidFill>
              </a:rPr>
              <a:t>. At each step in the process, a </a:t>
            </a:r>
            <a:r>
              <a:rPr lang="en-US" sz="2800" dirty="0" err="1">
                <a:solidFill>
                  <a:prstClr val="black"/>
                </a:solidFill>
              </a:rPr>
              <a:t>proenzyme</a:t>
            </a:r>
            <a:r>
              <a:rPr lang="en-US" sz="2800" dirty="0">
                <a:solidFill>
                  <a:prstClr val="black"/>
                </a:solidFill>
              </a:rPr>
              <a:t> is </a:t>
            </a:r>
            <a:r>
              <a:rPr lang="en-US" sz="2800" dirty="0" err="1">
                <a:solidFill>
                  <a:prstClr val="black"/>
                </a:solidFill>
              </a:rPr>
              <a:t>proteolyzed</a:t>
            </a:r>
            <a:r>
              <a:rPr lang="en-US" sz="2800" dirty="0">
                <a:solidFill>
                  <a:prstClr val="black"/>
                </a:solidFill>
              </a:rPr>
              <a:t> to become an active enzyme, which in turn </a:t>
            </a:r>
            <a:r>
              <a:rPr lang="en-US" sz="2800" dirty="0" err="1">
                <a:solidFill>
                  <a:prstClr val="black"/>
                </a:solidFill>
              </a:rPr>
              <a:t>proteolyzes</a:t>
            </a:r>
            <a:r>
              <a:rPr lang="en-US" sz="2800" dirty="0">
                <a:solidFill>
                  <a:prstClr val="black"/>
                </a:solidFill>
              </a:rPr>
              <a:t> the next </a:t>
            </a:r>
            <a:r>
              <a:rPr lang="en-US" sz="2800" dirty="0" err="1">
                <a:solidFill>
                  <a:prstClr val="black"/>
                </a:solidFill>
              </a:rPr>
              <a:t>proenzyme</a:t>
            </a:r>
            <a:r>
              <a:rPr lang="en-US" sz="2800" dirty="0">
                <a:solidFill>
                  <a:prstClr val="black"/>
                </a:solidFill>
              </a:rPr>
              <a:t> in the series, eventually leading to the activation of </a:t>
            </a:r>
            <a:r>
              <a:rPr lang="en-US" sz="2800" dirty="0">
                <a:solidFill>
                  <a:srgbClr val="FF0000"/>
                </a:solidFill>
              </a:rPr>
              <a:t>thrombin</a:t>
            </a:r>
            <a:r>
              <a:rPr lang="en-US" sz="2800" dirty="0">
                <a:solidFill>
                  <a:prstClr val="black"/>
                </a:solidFill>
              </a:rPr>
              <a:t> and the formation of </a:t>
            </a:r>
            <a:r>
              <a:rPr lang="en-US" sz="2800" dirty="0">
                <a:solidFill>
                  <a:srgbClr val="FF0000"/>
                </a:solidFill>
              </a:rPr>
              <a:t>fibrin</a:t>
            </a:r>
            <a:r>
              <a:rPr lang="en-US" sz="2800" dirty="0">
                <a:solidFill>
                  <a:prstClr val="black"/>
                </a:solidFill>
              </a:rPr>
              <a:t>. </a:t>
            </a:r>
            <a:endParaRPr lang="en-US" sz="2800" dirty="0" smtClean="0">
              <a:solidFill>
                <a:prstClr val="black"/>
              </a:solidFill>
            </a:endParaRP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These components typically are assembled on a </a:t>
            </a:r>
            <a:r>
              <a:rPr lang="en-US" sz="2800" i="1" dirty="0">
                <a:solidFill>
                  <a:srgbClr val="FF0000"/>
                </a:solidFill>
              </a:rPr>
              <a:t>phospholipid surface</a:t>
            </a:r>
            <a:r>
              <a:rPr lang="en-US" sz="2800" i="1" dirty="0">
                <a:solidFill>
                  <a:prstClr val="black"/>
                </a:solidFill>
              </a:rPr>
              <a:t> </a:t>
            </a:r>
            <a:r>
              <a:rPr lang="en-US" sz="2800" dirty="0">
                <a:solidFill>
                  <a:prstClr val="black"/>
                </a:solidFill>
              </a:rPr>
              <a:t>and are held together by interactions that depend on </a:t>
            </a:r>
            <a:r>
              <a:rPr lang="en-US" sz="2800" i="1" dirty="0">
                <a:solidFill>
                  <a:srgbClr val="FF0000"/>
                </a:solidFill>
              </a:rPr>
              <a:t>calcium </a:t>
            </a:r>
            <a:r>
              <a:rPr lang="en-US" sz="2800" i="1" dirty="0" smtClean="0">
                <a:solidFill>
                  <a:srgbClr val="FF0000"/>
                </a:solidFill>
              </a:rPr>
              <a:t>ions.</a:t>
            </a:r>
            <a:endParaRPr lang="en-US" sz="2800" i="1" dirty="0">
              <a:solidFill>
                <a:srgbClr val="FF0000"/>
              </a:solidFill>
            </a:endParaRPr>
          </a:p>
        </p:txBody>
      </p:sp>
    </p:spTree>
    <p:extLst>
      <p:ext uri="{BB962C8B-B14F-4D97-AF65-F5344CB8AC3E}">
        <p14:creationId xmlns:p14="http://schemas.microsoft.com/office/powerpoint/2010/main" val="26297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582067"/>
            <a:ext cx="8610600" cy="5216813"/>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solidFill>
                  <a:prstClr val="black"/>
                </a:solidFill>
              </a:rPr>
              <a:t>Once activated, the coagulation cascade </a:t>
            </a:r>
            <a:r>
              <a:rPr lang="en-GB" sz="2800" dirty="0">
                <a:solidFill>
                  <a:srgbClr val="FF0000"/>
                </a:solidFill>
              </a:rPr>
              <a:t>must be tightly restricted to the site of injury</a:t>
            </a:r>
            <a:r>
              <a:rPr lang="en-GB" sz="2800" dirty="0">
                <a:solidFill>
                  <a:prstClr val="black"/>
                </a:solidFill>
              </a:rPr>
              <a:t> to prevent inappropriate and potentially dangerous clotting elsewhere in the vascular tree.</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In addition to the restriction of factor activation to sites of exposed phospholipids, three categories of </a:t>
            </a:r>
            <a:r>
              <a:rPr lang="en-GB" sz="2800" b="1" dirty="0">
                <a:solidFill>
                  <a:srgbClr val="FF0000"/>
                </a:solidFill>
              </a:rPr>
              <a:t>natural anticoagulants</a:t>
            </a:r>
            <a:r>
              <a:rPr lang="en-GB" sz="2800" dirty="0">
                <a:solidFill>
                  <a:prstClr val="black"/>
                </a:solidFill>
              </a:rPr>
              <a:t> function to control clotting</a:t>
            </a:r>
            <a:r>
              <a:rPr lang="en-GB" sz="2800" dirty="0" smtClean="0">
                <a:solidFill>
                  <a:prstClr val="black"/>
                </a:solidFill>
              </a:rPr>
              <a:t>:</a:t>
            </a:r>
          </a:p>
          <a:p>
            <a:pPr marL="514350" lvl="0" indent="-514350" algn="just" defTabSz="914400">
              <a:spcBef>
                <a:spcPts val="600"/>
              </a:spcBef>
              <a:buClr>
                <a:srgbClr val="727CA3"/>
              </a:buClr>
              <a:buSzPct val="76000"/>
              <a:buFont typeface="+mj-lt"/>
              <a:buAutoNum type="arabicPeriod"/>
            </a:pPr>
            <a:r>
              <a:rPr lang="en-GB" sz="2800" i="1" dirty="0" err="1" smtClean="0">
                <a:solidFill>
                  <a:prstClr val="black"/>
                </a:solidFill>
              </a:rPr>
              <a:t>antithrombins</a:t>
            </a:r>
            <a:r>
              <a:rPr lang="en-GB" sz="2800" i="1" dirty="0">
                <a:solidFill>
                  <a:prstClr val="black"/>
                </a:solidFill>
              </a:rPr>
              <a:t>, </a:t>
            </a:r>
            <a:endParaRPr lang="en-GB" sz="2800" i="1"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i="1" dirty="0" smtClean="0">
                <a:solidFill>
                  <a:prstClr val="black"/>
                </a:solidFill>
              </a:rPr>
              <a:t>proteins </a:t>
            </a:r>
            <a:r>
              <a:rPr lang="en-GB" sz="2800" i="1" dirty="0">
                <a:solidFill>
                  <a:prstClr val="black"/>
                </a:solidFill>
              </a:rPr>
              <a:t>C and S,</a:t>
            </a:r>
            <a:r>
              <a:rPr lang="en-GB" sz="2800" dirty="0">
                <a:solidFill>
                  <a:prstClr val="black"/>
                </a:solidFill>
              </a:rPr>
              <a:t> and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i="1" dirty="0" smtClean="0">
                <a:solidFill>
                  <a:prstClr val="black"/>
                </a:solidFill>
              </a:rPr>
              <a:t>tissue </a:t>
            </a:r>
            <a:r>
              <a:rPr lang="en-GB" sz="2800" i="1" dirty="0">
                <a:solidFill>
                  <a:prstClr val="black"/>
                </a:solidFill>
              </a:rPr>
              <a:t>factor pathway inhibitor</a:t>
            </a:r>
            <a:r>
              <a:rPr lang="en-GB" sz="2800" dirty="0">
                <a:solidFill>
                  <a:prstClr val="black"/>
                </a:solidFill>
              </a:rPr>
              <a:t> (TFPI).</a:t>
            </a:r>
          </a:p>
        </p:txBody>
      </p:sp>
    </p:spTree>
    <p:extLst>
      <p:ext uri="{BB962C8B-B14F-4D97-AF65-F5344CB8AC3E}">
        <p14:creationId xmlns:p14="http://schemas.microsoft.com/office/powerpoint/2010/main" val="106419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000" y="604069"/>
            <a:ext cx="8623300" cy="5139869"/>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i="1" dirty="0" err="1">
                <a:solidFill>
                  <a:prstClr val="black"/>
                </a:solidFill>
              </a:rPr>
              <a:t>Antithrombins</a:t>
            </a:r>
            <a:r>
              <a:rPr lang="en-US" sz="2800" dirty="0">
                <a:solidFill>
                  <a:prstClr val="black"/>
                </a:solidFill>
              </a:rPr>
              <a:t> (e.g., </a:t>
            </a:r>
            <a:r>
              <a:rPr lang="en-US" sz="2800" dirty="0" err="1">
                <a:solidFill>
                  <a:prstClr val="black"/>
                </a:solidFill>
              </a:rPr>
              <a:t>antithrombin</a:t>
            </a:r>
            <a:r>
              <a:rPr lang="en-US" sz="2800" dirty="0">
                <a:solidFill>
                  <a:prstClr val="black"/>
                </a:solidFill>
              </a:rPr>
              <a:t> III) inhibit the activity of thrombin and other serine proteases, factors </a:t>
            </a:r>
            <a:r>
              <a:rPr lang="en-US" sz="2800" dirty="0" err="1">
                <a:solidFill>
                  <a:prstClr val="black"/>
                </a:solidFill>
              </a:rPr>
              <a:t>IXa</a:t>
            </a:r>
            <a:r>
              <a:rPr lang="en-US" sz="2800" dirty="0">
                <a:solidFill>
                  <a:prstClr val="black"/>
                </a:solidFill>
              </a:rPr>
              <a:t>, </a:t>
            </a:r>
            <a:r>
              <a:rPr lang="en-US" sz="2800" dirty="0" err="1">
                <a:solidFill>
                  <a:prstClr val="black"/>
                </a:solidFill>
              </a:rPr>
              <a:t>Xa</a:t>
            </a:r>
            <a:r>
              <a:rPr lang="en-US" sz="2800" dirty="0">
                <a:solidFill>
                  <a:prstClr val="black"/>
                </a:solidFill>
              </a:rPr>
              <a:t>, </a:t>
            </a:r>
            <a:r>
              <a:rPr lang="en-US" sz="2800" dirty="0" err="1">
                <a:solidFill>
                  <a:prstClr val="black"/>
                </a:solidFill>
              </a:rPr>
              <a:t>XIa</a:t>
            </a:r>
            <a:r>
              <a:rPr lang="en-US" sz="2800" dirty="0">
                <a:solidFill>
                  <a:prstClr val="black"/>
                </a:solidFill>
              </a:rPr>
              <a:t>, and </a:t>
            </a:r>
            <a:r>
              <a:rPr lang="en-US" sz="2800" dirty="0" err="1">
                <a:solidFill>
                  <a:prstClr val="black"/>
                </a:solidFill>
              </a:rPr>
              <a:t>XIIa</a:t>
            </a:r>
            <a:r>
              <a:rPr lang="en-US" sz="2800" dirty="0">
                <a:solidFill>
                  <a:prstClr val="black"/>
                </a:solidFill>
              </a:rPr>
              <a:t>.</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Proteins C and S</a:t>
            </a:r>
            <a:r>
              <a:rPr lang="en-US" sz="2800" dirty="0">
                <a:solidFill>
                  <a:prstClr val="black"/>
                </a:solidFill>
              </a:rPr>
              <a:t> are two vitamin K-dependent proteins that inactivate the cofactors </a:t>
            </a:r>
            <a:r>
              <a:rPr lang="en-US" sz="2800" dirty="0" err="1">
                <a:solidFill>
                  <a:prstClr val="black"/>
                </a:solidFill>
              </a:rPr>
              <a:t>Va</a:t>
            </a:r>
            <a:r>
              <a:rPr lang="en-US" sz="2800" dirty="0">
                <a:solidFill>
                  <a:prstClr val="black"/>
                </a:solidFill>
              </a:rPr>
              <a:t> and </a:t>
            </a:r>
            <a:r>
              <a:rPr lang="en-US" sz="2800" dirty="0" err="1">
                <a:solidFill>
                  <a:prstClr val="black"/>
                </a:solidFill>
              </a:rPr>
              <a:t>VIIIa</a:t>
            </a:r>
            <a:r>
              <a:rPr lang="en-US" sz="2800">
                <a:solidFill>
                  <a:prstClr val="black"/>
                </a:solidFill>
              </a:rPr>
              <a:t>.</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Tissue factor pathway inhibitor (TFPI)</a:t>
            </a:r>
            <a:r>
              <a:rPr lang="en-US" sz="2800" dirty="0">
                <a:solidFill>
                  <a:prstClr val="black"/>
                </a:solidFill>
              </a:rPr>
              <a:t> is a protein secreted by endothelium (and other cell types) that inactivates factor </a:t>
            </a:r>
            <a:r>
              <a:rPr lang="en-US" sz="2800" dirty="0" err="1">
                <a:solidFill>
                  <a:prstClr val="black"/>
                </a:solidFill>
              </a:rPr>
              <a:t>Xa</a:t>
            </a:r>
            <a:r>
              <a:rPr lang="en-US" sz="2800" dirty="0">
                <a:solidFill>
                  <a:prstClr val="black"/>
                </a:solidFill>
              </a:rPr>
              <a:t> and tissue factor–factor </a:t>
            </a:r>
            <a:r>
              <a:rPr lang="en-US" sz="2800" dirty="0" err="1">
                <a:solidFill>
                  <a:prstClr val="black"/>
                </a:solidFill>
              </a:rPr>
              <a:t>VIIa</a:t>
            </a:r>
            <a:r>
              <a:rPr lang="en-US" sz="2800" dirty="0">
                <a:solidFill>
                  <a:prstClr val="black"/>
                </a:solidFill>
              </a:rPr>
              <a:t> complexes</a:t>
            </a:r>
          </a:p>
        </p:txBody>
      </p:sp>
    </p:spTree>
    <p:extLst>
      <p:ext uri="{BB962C8B-B14F-4D97-AF65-F5344CB8AC3E}">
        <p14:creationId xmlns:p14="http://schemas.microsoft.com/office/powerpoint/2010/main" val="2199921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88900"/>
            <a:ext cx="9131300" cy="599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275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srcRect/>
          <a:stretch>
            <a:fillRect/>
          </a:stretch>
        </p:blipFill>
        <p:spPr bwMode="auto">
          <a:xfrm>
            <a:off x="121444" y="142875"/>
            <a:ext cx="8908256" cy="5172075"/>
          </a:xfrm>
          <a:prstGeom prst="rect">
            <a:avLst/>
          </a:prstGeom>
          <a:noFill/>
          <a:ln w="9525">
            <a:noFill/>
            <a:miter lim="800000"/>
            <a:headEnd/>
            <a:tailEnd/>
          </a:ln>
        </p:spPr>
      </p:pic>
      <p:sp>
        <p:nvSpPr>
          <p:cNvPr id="7" name="Rectangle 6"/>
          <p:cNvSpPr/>
          <p:nvPr/>
        </p:nvSpPr>
        <p:spPr>
          <a:xfrm>
            <a:off x="92868" y="5572132"/>
            <a:ext cx="8951119" cy="584775"/>
          </a:xfrm>
          <a:prstGeom prst="rect">
            <a:avLst/>
          </a:prstGeom>
        </p:spPr>
        <p:txBody>
          <a:bodyPr wrap="square">
            <a:spAutoFit/>
          </a:bodyPr>
          <a:lstStyle/>
          <a:p>
            <a:pPr algn="just"/>
            <a:r>
              <a:rPr lang="en-US" sz="1600" dirty="0"/>
              <a:t>The coagulation cascade. The traditional concept of blood coagulation with separate intrinsic (red) and extrinsic (blue) pathways converging on the common pathway (green) with the </a:t>
            </a:r>
            <a:r>
              <a:rPr lang="en-GB" sz="1600" dirty="0"/>
              <a:t>generation of </a:t>
            </a:r>
            <a:r>
              <a:rPr lang="en-GB" sz="1600" dirty="0" err="1"/>
              <a:t>FXa</a:t>
            </a:r>
            <a:r>
              <a:rPr lang="en-GB" sz="1600" dirty="0"/>
              <a:t>.</a:t>
            </a:r>
          </a:p>
        </p:txBody>
      </p:sp>
    </p:spTree>
    <p:extLst>
      <p:ext uri="{BB962C8B-B14F-4D97-AF65-F5344CB8AC3E}">
        <p14:creationId xmlns:p14="http://schemas.microsoft.com/office/powerpoint/2010/main" val="811275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3200" y="302786"/>
            <a:ext cx="8686800" cy="4693593"/>
          </a:xfrm>
          <a:prstGeom prst="rect">
            <a:avLst/>
          </a:prstGeom>
        </p:spPr>
        <p:txBody>
          <a:bodyPr wrap="square">
            <a:spAutoFit/>
          </a:bodyPr>
          <a:lstStyle/>
          <a:p>
            <a:pPr lvl="0" algn="just" defTabSz="914400">
              <a:spcBef>
                <a:spcPts val="600"/>
              </a:spcBef>
              <a:buClr>
                <a:srgbClr val="727CA3"/>
              </a:buClr>
              <a:buSzPct val="76000"/>
            </a:pPr>
            <a:r>
              <a:rPr lang="en-US" sz="3200" b="1" dirty="0">
                <a:solidFill>
                  <a:srgbClr val="FF0000"/>
                </a:solidFill>
              </a:rPr>
              <a:t>FIBRINOLYTIC SYSTEM</a:t>
            </a:r>
          </a:p>
          <a:p>
            <a:pPr marL="274320" lvl="0" indent="-274320" algn="just" defTabSz="914400">
              <a:spcBef>
                <a:spcPts val="600"/>
              </a:spcBef>
              <a:buClr>
                <a:srgbClr val="727CA3"/>
              </a:buClr>
              <a:buSzPct val="76000"/>
              <a:buFont typeface="Wingdings 3"/>
              <a:buChar char=""/>
            </a:pPr>
            <a:r>
              <a:rPr lang="en-US" sz="2800" i="1" dirty="0">
                <a:solidFill>
                  <a:prstClr val="black"/>
                </a:solidFill>
              </a:rPr>
              <a:t>Fibrinolysis</a:t>
            </a:r>
            <a:r>
              <a:rPr lang="en-US" sz="2800" dirty="0">
                <a:solidFill>
                  <a:prstClr val="black"/>
                </a:solidFill>
              </a:rPr>
              <a:t> is largely carried out by </a:t>
            </a:r>
            <a:r>
              <a:rPr lang="en-US" sz="2800" i="1" dirty="0">
                <a:solidFill>
                  <a:srgbClr val="FF0000"/>
                </a:solidFill>
              </a:rPr>
              <a:t>plasmin</a:t>
            </a:r>
            <a:r>
              <a:rPr lang="en-US" sz="2800" dirty="0">
                <a:solidFill>
                  <a:prstClr val="black"/>
                </a:solidFill>
              </a:rPr>
              <a:t>, which breaks down fibrin and interferes with its polymerization</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The resulting fibrin split products (FSPs or fibrin degradation products). Elevated levels of FSPs (most notably fibrin-derived D-dimers) </a:t>
            </a:r>
            <a:r>
              <a:rPr lang="en-US" sz="2800" dirty="0">
                <a:solidFill>
                  <a:srgbClr val="FF0000"/>
                </a:solidFill>
              </a:rPr>
              <a:t>can be used for diagnosing abnormal thrombotic states</a:t>
            </a:r>
            <a:r>
              <a:rPr lang="en-US" sz="2800" dirty="0">
                <a:solidFill>
                  <a:prstClr val="black"/>
                </a:solidFill>
              </a:rPr>
              <a:t> including disseminated intravascular coagulation (DIC), deep venous thrombosis, or pulmonary thromboembolism.</a:t>
            </a:r>
          </a:p>
        </p:txBody>
      </p:sp>
    </p:spTree>
    <p:extLst>
      <p:ext uri="{BB962C8B-B14F-4D97-AF65-F5344CB8AC3E}">
        <p14:creationId xmlns:p14="http://schemas.microsoft.com/office/powerpoint/2010/main" val="263257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321658"/>
            <a:ext cx="8648700" cy="5062924"/>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GB" sz="2800" dirty="0" err="1" smtClean="0">
                <a:solidFill>
                  <a:prstClr val="black"/>
                </a:solidFill>
              </a:rPr>
              <a:t>Plasmin</a:t>
            </a:r>
            <a:r>
              <a:rPr lang="en-GB" sz="2800" dirty="0" smtClean="0">
                <a:solidFill>
                  <a:prstClr val="black"/>
                </a:solidFill>
              </a:rPr>
              <a:t> is generated by proteolysis of </a:t>
            </a:r>
            <a:r>
              <a:rPr lang="en-GB" sz="2800" dirty="0" err="1" smtClean="0">
                <a:solidFill>
                  <a:prstClr val="black"/>
                </a:solidFill>
              </a:rPr>
              <a:t>plasminogen</a:t>
            </a:r>
            <a:r>
              <a:rPr lang="en-GB" sz="2800" dirty="0" smtClean="0">
                <a:solidFill>
                  <a:prstClr val="black"/>
                </a:solidFill>
              </a:rPr>
              <a:t>, an inactive plasma precursor, either by </a:t>
            </a:r>
            <a:r>
              <a:rPr lang="en-GB" sz="2800" b="1" dirty="0" smtClean="0">
                <a:solidFill>
                  <a:prstClr val="black"/>
                </a:solidFill>
              </a:rPr>
              <a:t>factor XII</a:t>
            </a:r>
            <a:r>
              <a:rPr lang="en-GB" sz="2800" dirty="0" smtClean="0">
                <a:solidFill>
                  <a:prstClr val="black"/>
                </a:solidFill>
              </a:rPr>
              <a:t> or by </a:t>
            </a:r>
            <a:r>
              <a:rPr lang="en-GB" sz="2800" b="1" dirty="0" err="1" smtClean="0">
                <a:solidFill>
                  <a:prstClr val="black"/>
                </a:solidFill>
              </a:rPr>
              <a:t>plasminogen</a:t>
            </a:r>
            <a:r>
              <a:rPr lang="en-GB" sz="2800" b="1" dirty="0" smtClean="0">
                <a:solidFill>
                  <a:prstClr val="black"/>
                </a:solidFill>
              </a:rPr>
              <a:t> activators</a:t>
            </a:r>
            <a:r>
              <a:rPr lang="en-GB" sz="2800" dirty="0" smtClean="0">
                <a:solidFill>
                  <a:prstClr val="black"/>
                </a:solidFill>
              </a:rPr>
              <a:t>:</a:t>
            </a:r>
          </a:p>
          <a:p>
            <a:pPr marL="274320" indent="-274320" algn="just" defTabSz="914400">
              <a:spcBef>
                <a:spcPts val="600"/>
              </a:spcBef>
              <a:buClr>
                <a:srgbClr val="727CA3"/>
              </a:buClr>
              <a:buSzPct val="76000"/>
              <a:buFont typeface="Wingdings 3"/>
              <a:buChar char=""/>
            </a:pPr>
            <a:r>
              <a:rPr lang="en-GB" sz="2800" i="1" dirty="0" smtClean="0">
                <a:solidFill>
                  <a:srgbClr val="FF0000"/>
                </a:solidFill>
              </a:rPr>
              <a:t>Tissue-type </a:t>
            </a:r>
            <a:r>
              <a:rPr lang="en-GB" sz="2800" i="1" dirty="0" err="1" smtClean="0">
                <a:solidFill>
                  <a:srgbClr val="FF0000"/>
                </a:solidFill>
              </a:rPr>
              <a:t>plasminogen</a:t>
            </a:r>
            <a:r>
              <a:rPr lang="en-GB" sz="2800" i="1" dirty="0" smtClean="0">
                <a:solidFill>
                  <a:srgbClr val="FF0000"/>
                </a:solidFill>
              </a:rPr>
              <a:t> activator (t-PA) </a:t>
            </a:r>
            <a:r>
              <a:rPr lang="en-GB" sz="2800" dirty="0" smtClean="0"/>
              <a:t>is the most  important of the </a:t>
            </a:r>
            <a:r>
              <a:rPr lang="en-GB" sz="2800" dirty="0" err="1" smtClean="0"/>
              <a:t>plasminogen</a:t>
            </a:r>
            <a:r>
              <a:rPr lang="en-GB" sz="2800" dirty="0" smtClean="0"/>
              <a:t> activators</a:t>
            </a:r>
            <a:r>
              <a:rPr lang="en-GB" sz="2800" dirty="0" smtClean="0">
                <a:solidFill>
                  <a:prstClr val="black"/>
                </a:solidFill>
              </a:rPr>
              <a:t>.</a:t>
            </a:r>
          </a:p>
          <a:p>
            <a:pPr marL="274320" indent="-274320" algn="just" defTabSz="914400">
              <a:spcBef>
                <a:spcPts val="600"/>
              </a:spcBef>
              <a:buClr>
                <a:srgbClr val="727CA3"/>
              </a:buClr>
              <a:buSzPct val="76000"/>
              <a:buFont typeface="Wingdings 3"/>
              <a:buChar char=""/>
            </a:pPr>
            <a:r>
              <a:rPr lang="en-GB" sz="2800" i="1" dirty="0" err="1" smtClean="0">
                <a:solidFill>
                  <a:srgbClr val="FF0000"/>
                </a:solidFill>
              </a:rPr>
              <a:t>Urokinase</a:t>
            </a:r>
            <a:r>
              <a:rPr lang="en-GB" sz="2800" i="1" dirty="0" smtClean="0">
                <a:solidFill>
                  <a:srgbClr val="FF0000"/>
                </a:solidFill>
              </a:rPr>
              <a:t>-like </a:t>
            </a:r>
            <a:r>
              <a:rPr lang="en-GB" sz="2800" i="1" dirty="0" err="1" smtClean="0">
                <a:solidFill>
                  <a:srgbClr val="FF0000"/>
                </a:solidFill>
              </a:rPr>
              <a:t>plasminogen</a:t>
            </a:r>
            <a:r>
              <a:rPr lang="en-GB" sz="2800" i="1" dirty="0" smtClean="0">
                <a:solidFill>
                  <a:srgbClr val="FF0000"/>
                </a:solidFill>
              </a:rPr>
              <a:t> activator (u-PA) </a:t>
            </a:r>
            <a:r>
              <a:rPr lang="en-GB" sz="2800" dirty="0" smtClean="0">
                <a:solidFill>
                  <a:prstClr val="black"/>
                </a:solidFill>
              </a:rPr>
              <a:t>is another </a:t>
            </a:r>
            <a:r>
              <a:rPr lang="en-GB" sz="2800" dirty="0" err="1" smtClean="0">
                <a:solidFill>
                  <a:prstClr val="black"/>
                </a:solidFill>
              </a:rPr>
              <a:t>plasminogen</a:t>
            </a:r>
            <a:r>
              <a:rPr lang="en-GB" sz="2800" dirty="0" smtClean="0">
                <a:solidFill>
                  <a:prstClr val="black"/>
                </a:solidFill>
              </a:rPr>
              <a:t> activator present in plasma and in various tissues; it can activate </a:t>
            </a:r>
            <a:r>
              <a:rPr lang="en-GB" sz="2800" dirty="0" err="1" smtClean="0">
                <a:solidFill>
                  <a:prstClr val="black"/>
                </a:solidFill>
              </a:rPr>
              <a:t>plasmin</a:t>
            </a:r>
            <a:r>
              <a:rPr lang="en-GB" sz="2800" dirty="0" smtClean="0">
                <a:solidFill>
                  <a:prstClr val="black"/>
                </a:solidFill>
              </a:rPr>
              <a:t> in the fluid phase.</a:t>
            </a:r>
          </a:p>
          <a:p>
            <a:pPr marL="274320" indent="-274320" algn="just" defTabSz="914400">
              <a:spcBef>
                <a:spcPts val="600"/>
              </a:spcBef>
              <a:buClr>
                <a:srgbClr val="727CA3"/>
              </a:buClr>
              <a:buSzPct val="76000"/>
              <a:buFont typeface="Wingdings 3"/>
              <a:buChar char=""/>
            </a:pPr>
            <a:r>
              <a:rPr lang="en-GB" sz="2800" i="1" dirty="0" smtClean="0">
                <a:solidFill>
                  <a:srgbClr val="FF0000"/>
                </a:solidFill>
              </a:rPr>
              <a:t>Streptokinase</a:t>
            </a:r>
            <a:r>
              <a:rPr lang="en-GB" sz="2800" i="1" dirty="0" smtClean="0">
                <a:solidFill>
                  <a:prstClr val="black"/>
                </a:solidFill>
              </a:rPr>
              <a:t>, </a:t>
            </a:r>
            <a:r>
              <a:rPr lang="en-GB" sz="2800" dirty="0" smtClean="0">
                <a:solidFill>
                  <a:prstClr val="black"/>
                </a:solidFill>
              </a:rPr>
              <a:t>is bacterial product which is used clinically to </a:t>
            </a:r>
            <a:r>
              <a:rPr lang="en-GB" sz="2800" dirty="0" err="1" smtClean="0">
                <a:solidFill>
                  <a:prstClr val="black"/>
                </a:solidFill>
              </a:rPr>
              <a:t>lyse</a:t>
            </a:r>
            <a:r>
              <a:rPr lang="en-GB" sz="2800" dirty="0" smtClean="0">
                <a:solidFill>
                  <a:prstClr val="black"/>
                </a:solidFill>
              </a:rPr>
              <a:t> clots in some forms of thrombotic disease.</a:t>
            </a:r>
            <a:endParaRPr lang="en-GB" sz="2800" dirty="0">
              <a:solidFill>
                <a:prstClr val="black"/>
              </a:solidFill>
            </a:endParaRPr>
          </a:p>
        </p:txBody>
      </p:sp>
    </p:spTree>
    <p:extLst>
      <p:ext uri="{BB962C8B-B14F-4D97-AF65-F5344CB8AC3E}">
        <p14:creationId xmlns:p14="http://schemas.microsoft.com/office/powerpoint/2010/main"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pic>
        <p:nvPicPr>
          <p:cNvPr id="5" name="Picture 4">
            <a:extLst>
              <a:ext uri="{FF2B5EF4-FFF2-40B4-BE49-F238E27FC236}">
                <a16:creationId xmlns:a16="http://schemas.microsoft.com/office/drawing/2014/main" xmlns="" id="{84E08F58-3F9E-4C74-ABBB-5B4F6314CA77}"/>
              </a:ext>
            </a:extLst>
          </p:cNvPr>
          <p:cNvPicPr>
            <a:picLocks noChangeAspect="1"/>
          </p:cNvPicPr>
          <p:nvPr/>
        </p:nvPicPr>
        <p:blipFill>
          <a:blip r:embed="rId4" cstate="print"/>
          <a:stretch>
            <a:fillRect/>
          </a:stretch>
        </p:blipFill>
        <p:spPr>
          <a:xfrm>
            <a:off x="12700" y="0"/>
            <a:ext cx="9131300" cy="6119138"/>
          </a:xfrm>
          <a:prstGeom prst="rect">
            <a:avLst/>
          </a:prstGeom>
        </p:spPr>
      </p:pic>
    </p:spTree>
    <p:extLst>
      <p:ext uri="{BB962C8B-B14F-4D97-AF65-F5344CB8AC3E}">
        <p14:creationId xmlns:p14="http://schemas.microsoft.com/office/powerpoint/2010/main" val="3217492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321658"/>
            <a:ext cx="8648700" cy="4632037"/>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US" sz="2800" dirty="0">
                <a:solidFill>
                  <a:prstClr val="black"/>
                </a:solidFill>
              </a:rPr>
              <a:t>To prevent excess </a:t>
            </a:r>
            <a:r>
              <a:rPr lang="en-US" sz="2800" dirty="0" err="1">
                <a:solidFill>
                  <a:prstClr val="black"/>
                </a:solidFill>
              </a:rPr>
              <a:t>plasmin</a:t>
            </a:r>
            <a:r>
              <a:rPr lang="en-US" sz="2800" dirty="0">
                <a:solidFill>
                  <a:prstClr val="black"/>
                </a:solidFill>
              </a:rPr>
              <a:t> from </a:t>
            </a:r>
            <a:r>
              <a:rPr lang="en-US" sz="2800" dirty="0" err="1">
                <a:solidFill>
                  <a:prstClr val="black"/>
                </a:solidFill>
              </a:rPr>
              <a:t>lysing</a:t>
            </a:r>
            <a:r>
              <a:rPr lang="en-US" sz="2800" dirty="0">
                <a:solidFill>
                  <a:prstClr val="black"/>
                </a:solidFill>
              </a:rPr>
              <a:t> thrombi indiscriminately throughout the body, free </a:t>
            </a:r>
            <a:r>
              <a:rPr lang="en-US" sz="2800" dirty="0" err="1">
                <a:solidFill>
                  <a:prstClr val="black"/>
                </a:solidFill>
              </a:rPr>
              <a:t>plasmin</a:t>
            </a:r>
            <a:r>
              <a:rPr lang="en-US" sz="2800" dirty="0">
                <a:solidFill>
                  <a:prstClr val="black"/>
                </a:solidFill>
              </a:rPr>
              <a:t> rapidly complexes with circulating </a:t>
            </a:r>
            <a:r>
              <a:rPr lang="en-US" sz="2800" i="1" dirty="0">
                <a:solidFill>
                  <a:srgbClr val="FF0000"/>
                </a:solidFill>
              </a:rPr>
              <a:t>α2-antiplasmin</a:t>
            </a:r>
            <a:r>
              <a:rPr lang="en-US" sz="2800" dirty="0">
                <a:solidFill>
                  <a:prstClr val="black"/>
                </a:solidFill>
              </a:rPr>
              <a:t> and is inactivated.</a:t>
            </a:r>
          </a:p>
          <a:p>
            <a:pPr marL="274320" indent="-274320" algn="just" defTabSz="914400">
              <a:spcBef>
                <a:spcPts val="600"/>
              </a:spcBef>
              <a:buClr>
                <a:srgbClr val="727CA3"/>
              </a:buClr>
              <a:buSzPct val="76000"/>
              <a:buFont typeface="Wingdings 3"/>
              <a:buChar char=""/>
            </a:pPr>
            <a:endParaRPr lang="en-US" sz="2800" dirty="0">
              <a:solidFill>
                <a:prstClr val="black"/>
              </a:solidFill>
            </a:endParaRPr>
          </a:p>
          <a:p>
            <a:pPr marL="274320" indent="-274320" algn="just" defTabSz="914400">
              <a:spcBef>
                <a:spcPts val="600"/>
              </a:spcBef>
              <a:buClr>
                <a:srgbClr val="727CA3"/>
              </a:buClr>
              <a:buSzPct val="76000"/>
              <a:buFont typeface="Wingdings 3"/>
              <a:buChar char=""/>
            </a:pPr>
            <a:r>
              <a:rPr lang="en-US" sz="2800" dirty="0"/>
              <a:t>Endothelial cells further modulate the coagulation– anticoagulation balance by releasing </a:t>
            </a:r>
            <a:r>
              <a:rPr lang="en-US" sz="2800" i="1" dirty="0" err="1">
                <a:solidFill>
                  <a:srgbClr val="FF0000"/>
                </a:solidFill>
              </a:rPr>
              <a:t>plasminogen</a:t>
            </a:r>
            <a:r>
              <a:rPr lang="en-US" sz="2800" i="1" dirty="0">
                <a:solidFill>
                  <a:srgbClr val="FF0000"/>
                </a:solidFill>
              </a:rPr>
              <a:t> activator </a:t>
            </a:r>
            <a:r>
              <a:rPr lang="en-GB" sz="2800" i="1" dirty="0">
                <a:solidFill>
                  <a:srgbClr val="FF0000"/>
                </a:solidFill>
              </a:rPr>
              <a:t>inhibitors (PAIs)</a:t>
            </a:r>
            <a:r>
              <a:rPr lang="en-GB" sz="2800" i="1" dirty="0"/>
              <a:t> </a:t>
            </a:r>
          </a:p>
          <a:p>
            <a:pPr algn="just" defTabSz="914400">
              <a:spcBef>
                <a:spcPts val="600"/>
              </a:spcBef>
              <a:buClr>
                <a:srgbClr val="727CA3"/>
              </a:buClr>
              <a:buSzPct val="76000"/>
            </a:pPr>
            <a:r>
              <a:rPr lang="en-GB" sz="2800" dirty="0">
                <a:solidFill>
                  <a:schemeClr val="accent1">
                    <a:lumMod val="75000"/>
                  </a:schemeClr>
                </a:solidFill>
              </a:rPr>
              <a:t>{PAIs increased by inflammatory cytokines that’s why thrombosis occurs in severe inflammation}.</a:t>
            </a:r>
            <a:endParaRPr lang="en-US" sz="2800" dirty="0">
              <a:solidFill>
                <a:schemeClr val="accent1">
                  <a:lumMod val="75000"/>
                </a:schemeClr>
              </a:solidFill>
            </a:endParaRPr>
          </a:p>
        </p:txBody>
      </p:sp>
    </p:spTree>
    <p:extLst>
      <p:ext uri="{BB962C8B-B14F-4D97-AF65-F5344CB8AC3E}">
        <p14:creationId xmlns:p14="http://schemas.microsoft.com/office/powerpoint/2010/main"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0"/>
            <a:ext cx="9131299" cy="608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575299"/>
            <a:ext cx="2349500" cy="400110"/>
          </a:xfrm>
          <a:prstGeom prst="rect">
            <a:avLst/>
          </a:prstGeom>
          <a:noFill/>
        </p:spPr>
        <p:txBody>
          <a:bodyPr wrap="square" rtlCol="0">
            <a:spAutoFit/>
          </a:bodyPr>
          <a:lstStyle/>
          <a:p>
            <a:r>
              <a:rPr lang="en-US" sz="2000" b="1" i="1" dirty="0" err="1"/>
              <a:t>Fibrinolytic</a:t>
            </a:r>
            <a:r>
              <a:rPr lang="en-US" sz="2000" b="1" i="1" dirty="0"/>
              <a:t> system</a:t>
            </a:r>
          </a:p>
        </p:txBody>
      </p:sp>
    </p:spTree>
    <p:extLst>
      <p:ext uri="{BB962C8B-B14F-4D97-AF65-F5344CB8AC3E}">
        <p14:creationId xmlns:p14="http://schemas.microsoft.com/office/powerpoint/2010/main" val="3606527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321658"/>
            <a:ext cx="8648700" cy="4832092"/>
          </a:xfrm>
          <a:prstGeom prst="rect">
            <a:avLst/>
          </a:prstGeom>
        </p:spPr>
        <p:txBody>
          <a:bodyPr wrap="square">
            <a:spAutoFit/>
          </a:bodyPr>
          <a:lstStyle/>
          <a:p>
            <a:pPr algn="just"/>
            <a:r>
              <a:rPr lang="en-GB" sz="2800" b="1" dirty="0"/>
              <a:t>Coagulation Factors (summary)</a:t>
            </a:r>
          </a:p>
          <a:p>
            <a:pPr algn="just"/>
            <a:r>
              <a:rPr lang="en-US" sz="2800" dirty="0"/>
              <a:t>• Coagulation occurs via the sequential enzymatic conversion of a cascade of circulating and locally synthesized </a:t>
            </a:r>
            <a:r>
              <a:rPr lang="en-GB" sz="2800" dirty="0"/>
              <a:t>proteins.</a:t>
            </a:r>
          </a:p>
          <a:p>
            <a:pPr algn="just"/>
            <a:endParaRPr lang="en-GB" sz="2800" dirty="0"/>
          </a:p>
          <a:p>
            <a:pPr algn="just"/>
            <a:r>
              <a:rPr lang="en-US" sz="2800" dirty="0"/>
              <a:t>• Tissue factor elaborated at sites of injury is the most important initiator of the coagulation cascade in vivo.</a:t>
            </a:r>
          </a:p>
          <a:p>
            <a:pPr algn="just"/>
            <a:endParaRPr lang="en-US" sz="2800" dirty="0"/>
          </a:p>
          <a:p>
            <a:pPr algn="just"/>
            <a:r>
              <a:rPr lang="en-US" sz="2800" dirty="0"/>
              <a:t>• At the final stage of coagulation, thrombin converts fibrinogen into insoluble fibrin that contributes to formation of </a:t>
            </a:r>
            <a:r>
              <a:rPr lang="en-GB" sz="2800" dirty="0"/>
              <a:t>the definitive haemostatic plug.</a:t>
            </a:r>
          </a:p>
        </p:txBody>
      </p:sp>
    </p:spTree>
    <p:extLst>
      <p:ext uri="{BB962C8B-B14F-4D97-AF65-F5344CB8AC3E}">
        <p14:creationId xmlns:p14="http://schemas.microsoft.com/office/powerpoint/2010/main"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linds(horizont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274320" lvl="0" indent="-274320" algn="just" defTabSz="914400">
              <a:spcBef>
                <a:spcPts val="600"/>
              </a:spcBef>
              <a:buClr>
                <a:srgbClr val="727CA3"/>
              </a:buClr>
              <a:buSzPct val="76000"/>
            </a:pPr>
            <a:endParaRPr lang="en-US" sz="2800" dirty="0">
              <a:solidFill>
                <a:prstClr val="black"/>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4466"/>
            <a:ext cx="8648700" cy="6155531"/>
          </a:xfrm>
          <a:prstGeom prst="rect">
            <a:avLst/>
          </a:prstGeom>
        </p:spPr>
        <p:txBody>
          <a:bodyPr wrap="square">
            <a:spAutoFit/>
          </a:bodyPr>
          <a:lstStyle/>
          <a:p>
            <a:pPr algn="just"/>
            <a:r>
              <a:rPr lang="en-GB" sz="2800" b="1" dirty="0"/>
              <a:t>Coagulation Factors (summary)</a:t>
            </a:r>
          </a:p>
          <a:p>
            <a:pPr algn="just"/>
            <a:r>
              <a:rPr lang="en-US" sz="2800" dirty="0"/>
              <a:t>• Coagulation normally is restricted to sites of vascular </a:t>
            </a:r>
            <a:r>
              <a:rPr lang="en-GB" sz="2800" dirty="0"/>
              <a:t>injury by:</a:t>
            </a:r>
          </a:p>
          <a:p>
            <a:pPr lvl="1" algn="just">
              <a:spcBef>
                <a:spcPts val="600"/>
              </a:spcBef>
              <a:buClr>
                <a:srgbClr val="FFC000"/>
              </a:buClr>
              <a:buSzPct val="60000"/>
              <a:buFont typeface="Wingdings" pitchFamily="2" charset="2"/>
              <a:buChar char="v"/>
            </a:pPr>
            <a:r>
              <a:rPr lang="en-US" sz="2600" dirty="0"/>
              <a:t>limiting enzymatic activation to </a:t>
            </a:r>
            <a:r>
              <a:rPr lang="en-US" sz="2600" dirty="0" err="1"/>
              <a:t>phospholipid</a:t>
            </a:r>
            <a:r>
              <a:rPr lang="en-US" sz="2600" dirty="0"/>
              <a:t> surfaces provided by activated platelets or endothelium.</a:t>
            </a:r>
          </a:p>
          <a:p>
            <a:pPr lvl="1" algn="just">
              <a:spcBef>
                <a:spcPts val="600"/>
              </a:spcBef>
              <a:buClr>
                <a:srgbClr val="FFC000"/>
              </a:buClr>
              <a:buSzPct val="60000"/>
              <a:buFont typeface="Wingdings" pitchFamily="2" charset="2"/>
              <a:buChar char="v"/>
            </a:pPr>
            <a:r>
              <a:rPr lang="en-US" sz="2600" dirty="0"/>
              <a:t>natural anticoagulants elaborated at sites of endothelial injury or during activation of the coagulation cascade.</a:t>
            </a:r>
          </a:p>
          <a:p>
            <a:pPr lvl="1" algn="just">
              <a:spcBef>
                <a:spcPts val="600"/>
              </a:spcBef>
              <a:buClr>
                <a:srgbClr val="FFC000"/>
              </a:buClr>
              <a:buSzPct val="60000"/>
              <a:buFont typeface="Wingdings" pitchFamily="2" charset="2"/>
              <a:buChar char="v"/>
            </a:pPr>
            <a:r>
              <a:rPr lang="en-US" sz="2600" dirty="0"/>
              <a:t>expression of </a:t>
            </a:r>
            <a:r>
              <a:rPr lang="en-US" sz="2600" dirty="0" err="1"/>
              <a:t>thrombomodulin</a:t>
            </a:r>
            <a:r>
              <a:rPr lang="en-US" sz="2600" dirty="0"/>
              <a:t> on normal endothelial cells, which binds thrombin and converts it into an </a:t>
            </a:r>
            <a:r>
              <a:rPr lang="en-GB" sz="2600" dirty="0"/>
              <a:t>anticoagulant.</a:t>
            </a:r>
          </a:p>
          <a:p>
            <a:pPr lvl="1" algn="just">
              <a:spcBef>
                <a:spcPts val="600"/>
              </a:spcBef>
              <a:buClr>
                <a:srgbClr val="FFC000"/>
              </a:buClr>
              <a:buSzPct val="60000"/>
              <a:buFont typeface="Wingdings" pitchFamily="2" charset="2"/>
              <a:buChar char="v"/>
            </a:pPr>
            <a:r>
              <a:rPr lang="en-US" sz="2600" dirty="0"/>
              <a:t>activation of </a:t>
            </a:r>
            <a:r>
              <a:rPr lang="en-US" sz="2600" dirty="0" err="1"/>
              <a:t>fibrinolytic</a:t>
            </a:r>
            <a:r>
              <a:rPr lang="en-US" sz="2600" dirty="0"/>
              <a:t> pathways (e.g., by association of tissue </a:t>
            </a:r>
            <a:r>
              <a:rPr lang="en-US" sz="2600" dirty="0" err="1"/>
              <a:t>plasminogen</a:t>
            </a:r>
            <a:r>
              <a:rPr lang="en-US" sz="2600" dirty="0"/>
              <a:t> activator with fibrin</a:t>
            </a:r>
            <a:r>
              <a:rPr lang="en-US" sz="2600" dirty="0" smtClean="0"/>
              <a:t>)</a:t>
            </a:r>
            <a:r>
              <a:rPr lang="en-US" sz="2600" dirty="0" smtClean="0">
                <a:solidFill>
                  <a:prstClr val="black"/>
                </a:solidFill>
              </a:rPr>
              <a:t> </a:t>
            </a:r>
          </a:p>
          <a:p>
            <a:pPr marL="0" lvl="1" algn="just">
              <a:buClr>
                <a:srgbClr val="FFC000"/>
              </a:buClr>
              <a:buSzPct val="60000"/>
            </a:pPr>
            <a:r>
              <a:rPr lang="en-US" sz="2800" dirty="0" smtClean="0"/>
              <a:t>• The coagulation assay can be assessed by </a:t>
            </a:r>
            <a:r>
              <a:rPr lang="en-US" sz="2800" dirty="0" smtClean="0">
                <a:solidFill>
                  <a:srgbClr val="FF0000"/>
                </a:solidFill>
              </a:rPr>
              <a:t>PT</a:t>
            </a:r>
            <a:r>
              <a:rPr lang="en-US" sz="2800" dirty="0" smtClean="0"/>
              <a:t>, </a:t>
            </a:r>
            <a:r>
              <a:rPr lang="en-US" sz="2800" dirty="0" smtClean="0">
                <a:solidFill>
                  <a:srgbClr val="FF0000"/>
                </a:solidFill>
              </a:rPr>
              <a:t>APTT</a:t>
            </a:r>
            <a:r>
              <a:rPr lang="en-US" sz="2800" dirty="0" smtClean="0"/>
              <a:t> and </a:t>
            </a:r>
            <a:r>
              <a:rPr lang="en-US" sz="2800" dirty="0" smtClean="0">
                <a:solidFill>
                  <a:srgbClr val="FF0000"/>
                </a:solidFill>
              </a:rPr>
              <a:t>INR</a:t>
            </a:r>
            <a:r>
              <a:rPr lang="en-US" sz="2800" dirty="0" smtClean="0"/>
              <a:t>.</a:t>
            </a:r>
          </a:p>
        </p:txBody>
      </p:sp>
    </p:spTree>
    <p:extLst>
      <p:ext uri="{BB962C8B-B14F-4D97-AF65-F5344CB8AC3E}">
        <p14:creationId xmlns:p14="http://schemas.microsoft.com/office/powerpoint/2010/main"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00" y="114300"/>
            <a:ext cx="8877300"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665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0" y="152400"/>
            <a:ext cx="8737600" cy="576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345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00" y="203200"/>
            <a:ext cx="877569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047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7000"/>
            <a:ext cx="8839200" cy="580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797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291813"/>
            <a:ext cx="3035575" cy="584775"/>
          </a:xfrm>
          <a:prstGeom prst="rect">
            <a:avLst/>
          </a:prstGeom>
        </p:spPr>
        <p:txBody>
          <a:bodyPr wrap="none">
            <a:spAutoFit/>
          </a:bodyPr>
          <a:lstStyle/>
          <a:p>
            <a:pPr lvl="0" defTabSz="914400">
              <a:defRPr/>
            </a:pPr>
            <a:r>
              <a:rPr lang="en-US" sz="3200" b="1" dirty="0">
                <a:solidFill>
                  <a:srgbClr val="FF0000"/>
                </a:solidFill>
              </a:rPr>
              <a:t>2- THROMBOSIS</a:t>
            </a:r>
            <a:r>
              <a:rPr kumimoji="0" lang="en-US" sz="3200" b="1" i="0" u="none" strike="noStrike" kern="0" cap="none" spc="0" normalizeH="0" baseline="0" noProof="0" dirty="0">
                <a:ln>
                  <a:noFill/>
                </a:ln>
                <a:solidFill>
                  <a:srgbClr val="FF0000"/>
                </a:solidFill>
                <a:effectLst/>
                <a:uLnTx/>
                <a:uFillTx/>
                <a:ea typeface="+mj-ea"/>
                <a:cs typeface="+mj-cs"/>
              </a:rPr>
              <a:t> </a:t>
            </a:r>
            <a:endParaRPr kumimoji="0" lang="en-US" sz="1800" b="1" i="0" u="none" strike="noStrike" kern="0" cap="none" spc="0" normalizeH="0" baseline="0" noProof="0" dirty="0">
              <a:ln>
                <a:noFill/>
              </a:ln>
              <a:solidFill>
                <a:srgbClr val="FF0000"/>
              </a:solidFill>
              <a:effectLst/>
              <a:uLnTx/>
              <a:uFillTx/>
            </a:endParaRPr>
          </a:p>
        </p:txBody>
      </p:sp>
      <p:sp>
        <p:nvSpPr>
          <p:cNvPr id="3" name="Rectangle 2"/>
          <p:cNvSpPr/>
          <p:nvPr/>
        </p:nvSpPr>
        <p:spPr>
          <a:xfrm>
            <a:off x="257175" y="1032724"/>
            <a:ext cx="8594725" cy="4124206"/>
          </a:xfrm>
          <a:prstGeom prst="rect">
            <a:avLst/>
          </a:prstGeom>
        </p:spPr>
        <p:txBody>
          <a:bodyPr wrap="square">
            <a:spAutoFit/>
          </a:bodyPr>
          <a:lstStyle/>
          <a:p>
            <a:pPr algn="just"/>
            <a:r>
              <a:rPr lang="en-GB" sz="2800" dirty="0"/>
              <a:t>The pathologic counterpart of haemostasis is </a:t>
            </a:r>
            <a:r>
              <a:rPr lang="en-GB" sz="2800" i="1" dirty="0"/>
              <a:t>thrombosis, </a:t>
            </a:r>
            <a:r>
              <a:rPr lang="en-GB" sz="2800" dirty="0"/>
              <a:t>the formation of blood clot </a:t>
            </a:r>
            <a:r>
              <a:rPr lang="en-GB" sz="2800" i="1" dirty="0"/>
              <a:t>(thrombus) </a:t>
            </a:r>
            <a:r>
              <a:rPr lang="en-GB" sz="2800" dirty="0"/>
              <a:t>within intact vessels.</a:t>
            </a:r>
          </a:p>
          <a:p>
            <a:pPr algn="just"/>
            <a:r>
              <a:rPr lang="en-GB" sz="2800" dirty="0"/>
              <a:t> </a:t>
            </a:r>
          </a:p>
          <a:p>
            <a:pPr algn="just"/>
            <a:r>
              <a:rPr lang="en-US" sz="2800" dirty="0"/>
              <a:t>The three primary abnormalities that lead to thrombus formation </a:t>
            </a:r>
            <a:r>
              <a:rPr lang="en-US" sz="2800" i="1" dirty="0"/>
              <a:t>(</a:t>
            </a:r>
            <a:r>
              <a:rPr lang="en-US" sz="2800" i="1" dirty="0">
                <a:solidFill>
                  <a:srgbClr val="FF0000"/>
                </a:solidFill>
              </a:rPr>
              <a:t>Virchow’s triad</a:t>
            </a:r>
            <a:r>
              <a:rPr lang="en-US" sz="2800" i="1" dirty="0"/>
              <a:t>):</a:t>
            </a:r>
          </a:p>
          <a:p>
            <a:r>
              <a:rPr lang="en-GB" sz="2800" dirty="0">
                <a:solidFill>
                  <a:prstClr val="black"/>
                </a:solidFill>
              </a:rPr>
              <a:t>(1) endothelial injury, </a:t>
            </a:r>
          </a:p>
          <a:p>
            <a:pPr marL="274320" lvl="0" indent="-274320" algn="just" defTabSz="914400">
              <a:spcBef>
                <a:spcPts val="600"/>
              </a:spcBef>
              <a:buClr>
                <a:srgbClr val="727CA3"/>
              </a:buClr>
              <a:buSzPct val="76000"/>
            </a:pPr>
            <a:r>
              <a:rPr lang="en-GB" sz="2800" dirty="0">
                <a:solidFill>
                  <a:prstClr val="black"/>
                </a:solidFill>
              </a:rPr>
              <a:t>(2) stasis or turbulence of blood flow, and </a:t>
            </a:r>
          </a:p>
          <a:p>
            <a:pPr marL="274320" lvl="0" indent="-274320" algn="just" defTabSz="914400">
              <a:spcBef>
                <a:spcPts val="600"/>
              </a:spcBef>
              <a:buClr>
                <a:srgbClr val="727CA3"/>
              </a:buClr>
              <a:buSzPct val="76000"/>
            </a:pPr>
            <a:r>
              <a:rPr lang="en-GB" sz="2800" dirty="0">
                <a:solidFill>
                  <a:prstClr val="black"/>
                </a:solidFill>
              </a:rPr>
              <a:t>(3) blood </a:t>
            </a:r>
            <a:r>
              <a:rPr lang="en-GB" sz="2800" dirty="0" err="1">
                <a:solidFill>
                  <a:prstClr val="black"/>
                </a:solidFill>
              </a:rPr>
              <a:t>hypercoagulability</a:t>
            </a:r>
            <a:r>
              <a:rPr lang="en-GB" sz="2800" dirty="0">
                <a:solidFill>
                  <a:prstClr val="black"/>
                </a:solidFill>
              </a:rPr>
              <a:t> </a:t>
            </a:r>
          </a:p>
        </p:txBody>
      </p:sp>
    </p:spTree>
    <p:extLst>
      <p:ext uri="{BB962C8B-B14F-4D97-AF65-F5344CB8AC3E}">
        <p14:creationId xmlns:p14="http://schemas.microsoft.com/office/powerpoint/2010/main" val="32427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00" y="279401"/>
            <a:ext cx="8661399"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14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595" y="904940"/>
            <a:ext cx="8765380" cy="3847207"/>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t>The health of cells and tissues depends on an </a:t>
            </a:r>
            <a:r>
              <a:rPr lang="en-GB" sz="2800" b="1" i="1" dirty="0">
                <a:solidFill>
                  <a:srgbClr val="FF0000"/>
                </a:solidFill>
              </a:rPr>
              <a:t>intact circulation</a:t>
            </a:r>
            <a:r>
              <a:rPr lang="en-GB" sz="2800" dirty="0"/>
              <a:t> to deliver oxygen and remove wastes and on </a:t>
            </a:r>
            <a:r>
              <a:rPr lang="en-GB" sz="2800" b="1" i="1" dirty="0">
                <a:solidFill>
                  <a:srgbClr val="FF0000"/>
                </a:solidFill>
              </a:rPr>
              <a:t>normal fluid homeostasis</a:t>
            </a:r>
            <a:r>
              <a:rPr lang="en-GB" sz="2800" i="1" dirty="0" smtClean="0">
                <a:solidFill>
                  <a:srgbClr val="FF0000"/>
                </a:solidFill>
              </a:rPr>
              <a:t>. </a:t>
            </a:r>
          </a:p>
          <a:p>
            <a:pPr marL="274320" lvl="0" indent="-274320" algn="just" defTabSz="914400">
              <a:spcBef>
                <a:spcPts val="600"/>
              </a:spcBef>
              <a:buClr>
                <a:srgbClr val="727CA3"/>
              </a:buClr>
              <a:buSzPct val="76000"/>
              <a:buFont typeface="Wingdings 3"/>
              <a:buChar char=""/>
            </a:pPr>
            <a:endParaRPr lang="en-GB" sz="2800" i="1" dirty="0" smtClean="0">
              <a:solidFill>
                <a:srgbClr val="FF0000"/>
              </a:solidFill>
            </a:endParaRPr>
          </a:p>
          <a:p>
            <a:pPr marL="274320" lvl="0" indent="-274320" algn="just" defTabSz="914400">
              <a:spcBef>
                <a:spcPts val="600"/>
              </a:spcBef>
              <a:buClr>
                <a:srgbClr val="727CA3"/>
              </a:buClr>
              <a:buSzPct val="76000"/>
              <a:buFont typeface="Wingdings 3"/>
              <a:buChar char=""/>
            </a:pPr>
            <a:endParaRPr lang="en-GB" sz="2800" i="1" dirty="0" smtClean="0">
              <a:solidFill>
                <a:srgbClr val="FF0000"/>
              </a:solidFill>
            </a:endParaRPr>
          </a:p>
          <a:p>
            <a:pPr marL="274320" lvl="0" indent="-274320" algn="just" defTabSz="914400">
              <a:spcBef>
                <a:spcPts val="600"/>
              </a:spcBef>
              <a:buClr>
                <a:srgbClr val="727CA3"/>
              </a:buClr>
              <a:buSzPct val="76000"/>
              <a:buFont typeface="Wingdings 3"/>
              <a:buChar char=""/>
            </a:pPr>
            <a:r>
              <a:rPr lang="en-GB" sz="2800" b="1" i="1" dirty="0" smtClean="0">
                <a:solidFill>
                  <a:srgbClr val="FF0000"/>
                </a:solidFill>
              </a:rPr>
              <a:t>normal fluid homeostasis</a:t>
            </a:r>
            <a:r>
              <a:rPr lang="en-GB" sz="2800" i="1" dirty="0" smtClean="0">
                <a:solidFill>
                  <a:srgbClr val="FF0000"/>
                </a:solidFill>
              </a:rPr>
              <a:t> </a:t>
            </a:r>
            <a:r>
              <a:rPr lang="en-GB" sz="2800" dirty="0" smtClean="0">
                <a:solidFill>
                  <a:prstClr val="black"/>
                </a:solidFill>
              </a:rPr>
              <a:t>means </a:t>
            </a:r>
            <a:r>
              <a:rPr lang="en-GB" sz="2800" dirty="0">
                <a:solidFill>
                  <a:prstClr val="black"/>
                </a:solidFill>
              </a:rPr>
              <a:t>maintaining blood as </a:t>
            </a:r>
            <a:r>
              <a:rPr lang="en-GB" sz="2800" dirty="0" smtClean="0">
                <a:solidFill>
                  <a:prstClr val="black"/>
                </a:solidFill>
              </a:rPr>
              <a:t>   </a:t>
            </a:r>
            <a:r>
              <a:rPr lang="en-GB" sz="2800" dirty="0" smtClean="0">
                <a:solidFill>
                  <a:srgbClr val="FF0000"/>
                </a:solidFill>
              </a:rPr>
              <a:t>a </a:t>
            </a:r>
            <a:r>
              <a:rPr lang="en-GB" sz="2800" dirty="0">
                <a:solidFill>
                  <a:srgbClr val="FF0000"/>
                </a:solidFill>
              </a:rPr>
              <a:t>liquid </a:t>
            </a:r>
            <a:r>
              <a:rPr lang="en-GB" sz="2800" dirty="0">
                <a:solidFill>
                  <a:prstClr val="black"/>
                </a:solidFill>
              </a:rPr>
              <a:t>until clot formation is mandatory</a:t>
            </a:r>
            <a:r>
              <a:rPr lang="en-GB" sz="2800" dirty="0" smtClean="0">
                <a:solidFill>
                  <a:prstClr val="black"/>
                </a:solidFill>
              </a:rPr>
              <a:t>.</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p:txBody>
      </p:sp>
    </p:spTree>
    <p:extLst>
      <p:ext uri="{BB962C8B-B14F-4D97-AF65-F5344CB8AC3E}">
        <p14:creationId xmlns:p14="http://schemas.microsoft.com/office/powerpoint/2010/main" val="3628380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342613"/>
            <a:ext cx="322235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Endothelial Injury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9" y="1076995"/>
            <a:ext cx="8398687" cy="4124206"/>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i="1" dirty="0"/>
              <a:t>Endothelial injury </a:t>
            </a:r>
            <a:r>
              <a:rPr lang="en-GB" sz="2800" dirty="0"/>
              <a:t>is an important cause of thrombosis, particularly in the </a:t>
            </a:r>
            <a:r>
              <a:rPr lang="en-GB" sz="2800" dirty="0">
                <a:solidFill>
                  <a:srgbClr val="FF0000"/>
                </a:solidFill>
              </a:rPr>
              <a:t>heart and the arteries </a:t>
            </a:r>
            <a:r>
              <a:rPr lang="en-GB" sz="2800" dirty="0"/>
              <a:t>(e.g., thrombi in the cardiac chambers after myocardial infarction)</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i="1" dirty="0">
                <a:solidFill>
                  <a:prstClr val="black"/>
                </a:solidFill>
              </a:rPr>
              <a:t>Dysfunctional endothelium </a:t>
            </a:r>
            <a:r>
              <a:rPr lang="en-GB" sz="2800" dirty="0">
                <a:solidFill>
                  <a:prstClr val="black"/>
                </a:solidFill>
              </a:rPr>
              <a:t>(hypertension) elaborates greater amounts of </a:t>
            </a:r>
            <a:r>
              <a:rPr lang="en-GB" sz="2800" dirty="0" err="1">
                <a:solidFill>
                  <a:prstClr val="black"/>
                </a:solidFill>
              </a:rPr>
              <a:t>procoagulant</a:t>
            </a:r>
            <a:r>
              <a:rPr lang="en-GB" sz="2800" dirty="0">
                <a:solidFill>
                  <a:prstClr val="black"/>
                </a:solidFill>
              </a:rPr>
              <a:t> factors (e.g., platelet adhesion molecules, tissue factor, PAI) and synthesizes lesser amounts of anticoagulant molecules (e.g., </a:t>
            </a:r>
            <a:r>
              <a:rPr lang="en-GB" sz="2800" dirty="0" err="1">
                <a:solidFill>
                  <a:prstClr val="black"/>
                </a:solidFill>
              </a:rPr>
              <a:t>thrombomodulin</a:t>
            </a:r>
            <a:r>
              <a:rPr lang="en-GB" sz="2800" dirty="0">
                <a:solidFill>
                  <a:prstClr val="black"/>
                </a:solidFill>
              </a:rPr>
              <a:t>, PGI</a:t>
            </a:r>
            <a:r>
              <a:rPr lang="en-GB" sz="2800" baseline="-25000" dirty="0">
                <a:solidFill>
                  <a:prstClr val="black"/>
                </a:solidFill>
              </a:rPr>
              <a:t>2</a:t>
            </a:r>
            <a:r>
              <a:rPr lang="en-GB" sz="2800" dirty="0">
                <a:solidFill>
                  <a:prstClr val="black"/>
                </a:solidFill>
              </a:rPr>
              <a:t>, t-PA</a:t>
            </a:r>
            <a:r>
              <a:rPr lang="en-GB" sz="2800" dirty="0" smtClean="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val="304412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9959" y="286891"/>
            <a:ext cx="8398687"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Alterations in Normal Blood Flow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229958" y="1001286"/>
            <a:ext cx="8660041" cy="4985980"/>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i="1" dirty="0">
                <a:solidFill>
                  <a:prstClr val="black"/>
                </a:solidFill>
              </a:rPr>
              <a:t>Turbulence</a:t>
            </a:r>
            <a:r>
              <a:rPr lang="en-US" sz="2800" dirty="0">
                <a:solidFill>
                  <a:prstClr val="black"/>
                </a:solidFill>
              </a:rPr>
              <a:t> contributes to arterial and cardiac thrombosis by causing endothelial injury or dysfunction, as well as by forming countercurrents and local pockets of stasis; </a:t>
            </a:r>
            <a:r>
              <a:rPr lang="en-US" sz="2800" i="1" dirty="0">
                <a:solidFill>
                  <a:prstClr val="black"/>
                </a:solidFill>
              </a:rPr>
              <a:t>stasis</a:t>
            </a:r>
            <a:r>
              <a:rPr lang="en-US" sz="2800" dirty="0">
                <a:solidFill>
                  <a:prstClr val="black"/>
                </a:solidFill>
              </a:rPr>
              <a:t> is a major contributor to the development of venous thrombi</a:t>
            </a:r>
            <a:r>
              <a:rPr lang="en-US" sz="2800" dirty="0" smtClean="0">
                <a:solidFill>
                  <a:prstClr val="black"/>
                </a:solidFill>
              </a:rPr>
              <a:t>.</a:t>
            </a:r>
          </a:p>
          <a:p>
            <a:pPr marL="274320" lvl="0" indent="-274320" algn="just" defTabSz="914400">
              <a:spcBef>
                <a:spcPts val="600"/>
              </a:spcBef>
              <a:buClr>
                <a:srgbClr val="727CA3"/>
              </a:buClr>
              <a:buSzPct val="76000"/>
            </a:pPr>
            <a:r>
              <a:rPr lang="en-US" sz="2800" dirty="0" smtClean="0">
                <a:solidFill>
                  <a:prstClr val="black"/>
                </a:solidFill>
              </a:rPr>
              <a:t> </a:t>
            </a:r>
            <a:endParaRPr lang="en-US" sz="2800" dirty="0">
              <a:solidFill>
                <a:prstClr val="black"/>
              </a:solidFill>
            </a:endParaRPr>
          </a:p>
          <a:p>
            <a:pPr marL="274320" indent="-274320" algn="just" defTabSz="914400">
              <a:spcBef>
                <a:spcPts val="600"/>
              </a:spcBef>
              <a:buClr>
                <a:srgbClr val="727CA3"/>
              </a:buClr>
              <a:buSzPct val="76000"/>
              <a:buFont typeface="Wingdings 3"/>
              <a:buChar char=""/>
            </a:pPr>
            <a:r>
              <a:rPr lang="en-US" sz="2800" dirty="0" err="1">
                <a:solidFill>
                  <a:prstClr val="black"/>
                </a:solidFill>
              </a:rPr>
              <a:t>Hyperviscosity</a:t>
            </a:r>
            <a:r>
              <a:rPr lang="en-US" sz="2800" dirty="0">
                <a:solidFill>
                  <a:prstClr val="black"/>
                </a:solidFill>
              </a:rPr>
              <a:t> syndromes (such as </a:t>
            </a:r>
            <a:r>
              <a:rPr lang="en-US" sz="2800" dirty="0" err="1">
                <a:solidFill>
                  <a:srgbClr val="FF0000"/>
                </a:solidFill>
              </a:rPr>
              <a:t>polycythemia</a:t>
            </a:r>
            <a:r>
              <a:rPr lang="en-US" sz="2800" dirty="0">
                <a:solidFill>
                  <a:prstClr val="black"/>
                </a:solidFill>
              </a:rPr>
              <a:t>) increase resistance to flow and cause small vessel stasis; the deformed red cells in </a:t>
            </a:r>
            <a:r>
              <a:rPr lang="en-US" sz="2800" dirty="0">
                <a:solidFill>
                  <a:srgbClr val="FF0000"/>
                </a:solidFill>
              </a:rPr>
              <a:t>sickle cell anemia </a:t>
            </a:r>
            <a:r>
              <a:rPr lang="en-US" sz="2800" dirty="0">
                <a:solidFill>
                  <a:prstClr val="black"/>
                </a:solidFill>
              </a:rPr>
              <a:t>cause vascular occlusions, and the resultant stasis also predisposes to thrombosis.</a:t>
            </a:r>
          </a:p>
        </p:txBody>
      </p:sp>
    </p:spTree>
    <p:extLst>
      <p:ext uri="{BB962C8B-B14F-4D97-AF65-F5344CB8AC3E}">
        <p14:creationId xmlns:p14="http://schemas.microsoft.com/office/powerpoint/2010/main" val="116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5159" y="215613"/>
            <a:ext cx="330250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Hypercoagulability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245159" y="852150"/>
            <a:ext cx="8619441" cy="3693319"/>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US" sz="2800" dirty="0" err="1">
                <a:solidFill>
                  <a:prstClr val="black"/>
                </a:solidFill>
              </a:rPr>
              <a:t>Hypercoagulability</a:t>
            </a:r>
            <a:r>
              <a:rPr lang="en-US" sz="2800" dirty="0">
                <a:solidFill>
                  <a:prstClr val="black"/>
                </a:solidFill>
              </a:rPr>
              <a:t> contributes infrequently to arterial or </a:t>
            </a:r>
            <a:r>
              <a:rPr lang="en-US" sz="2800" dirty="0" err="1">
                <a:solidFill>
                  <a:prstClr val="black"/>
                </a:solidFill>
              </a:rPr>
              <a:t>intracardiac</a:t>
            </a:r>
            <a:r>
              <a:rPr lang="en-US" sz="2800" dirty="0">
                <a:solidFill>
                  <a:prstClr val="black"/>
                </a:solidFill>
              </a:rPr>
              <a:t> thrombosis but is an important underlying risk factor for venous thrombosis.</a:t>
            </a:r>
          </a:p>
          <a:p>
            <a:pPr marL="27432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It is loosely defined as any alteration of the coagulation pathways that predisposes to thrombosis, and it can be divided into </a:t>
            </a:r>
            <a:r>
              <a:rPr lang="en-US" sz="2800" i="1" dirty="0">
                <a:solidFill>
                  <a:prstClr val="black"/>
                </a:solidFill>
              </a:rPr>
              <a:t>primary</a:t>
            </a:r>
            <a:r>
              <a:rPr lang="en-US" sz="2800" dirty="0">
                <a:solidFill>
                  <a:prstClr val="black"/>
                </a:solidFill>
              </a:rPr>
              <a:t> (genetic) and </a:t>
            </a:r>
            <a:r>
              <a:rPr lang="en-US" sz="2800" i="1" dirty="0">
                <a:solidFill>
                  <a:prstClr val="black"/>
                </a:solidFill>
              </a:rPr>
              <a:t>secondary</a:t>
            </a:r>
            <a:r>
              <a:rPr lang="en-US" sz="2800" dirty="0">
                <a:solidFill>
                  <a:prstClr val="black"/>
                </a:solidFill>
              </a:rPr>
              <a:t> (acquired) disorders:</a:t>
            </a:r>
          </a:p>
        </p:txBody>
      </p:sp>
    </p:spTree>
    <p:extLst>
      <p:ext uri="{BB962C8B-B14F-4D97-AF65-F5344CB8AC3E}">
        <p14:creationId xmlns:p14="http://schemas.microsoft.com/office/powerpoint/2010/main" val="215591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37" y="271463"/>
            <a:ext cx="7886701" cy="567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346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4176" y="279113"/>
            <a:ext cx="223490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Morphology</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224176" y="975276"/>
            <a:ext cx="8640424" cy="4985980"/>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Thrombi can develop anywhere in the cardiovascular system (e.g., in cardiac chambers, on valves, or in arteries, veins, or capillaries). The size and shape of a thrombus depend on the </a:t>
            </a:r>
            <a:r>
              <a:rPr lang="en-US" sz="2800" i="1" dirty="0">
                <a:solidFill>
                  <a:prstClr val="black"/>
                </a:solidFill>
              </a:rPr>
              <a:t>site of origin </a:t>
            </a:r>
            <a:r>
              <a:rPr lang="en-US" sz="2800" dirty="0">
                <a:solidFill>
                  <a:prstClr val="black"/>
                </a:solidFill>
              </a:rPr>
              <a:t>and the </a:t>
            </a:r>
            <a:r>
              <a:rPr lang="en-US" sz="2800" i="1" dirty="0">
                <a:solidFill>
                  <a:prstClr val="black"/>
                </a:solidFill>
              </a:rPr>
              <a:t>cause</a:t>
            </a:r>
          </a:p>
          <a:p>
            <a:pPr marL="274320" lvl="0" indent="-274320" algn="just" defTabSz="914400">
              <a:spcBef>
                <a:spcPts val="600"/>
              </a:spcBef>
              <a:buClr>
                <a:srgbClr val="727CA3"/>
              </a:buClr>
              <a:buSzPct val="76000"/>
              <a:buFont typeface="Wingdings 3"/>
              <a:buChar char=""/>
            </a:pPr>
            <a:r>
              <a:rPr lang="en-US" sz="2800" dirty="0">
                <a:solidFill>
                  <a:srgbClr val="FF0000"/>
                </a:solidFill>
              </a:rPr>
              <a:t>Arterial</a:t>
            </a:r>
            <a:r>
              <a:rPr lang="en-US" sz="2800" dirty="0">
                <a:solidFill>
                  <a:prstClr val="black"/>
                </a:solidFill>
              </a:rPr>
              <a:t> or </a:t>
            </a:r>
            <a:r>
              <a:rPr lang="en-US" sz="2800" dirty="0">
                <a:solidFill>
                  <a:srgbClr val="FF0000"/>
                </a:solidFill>
              </a:rPr>
              <a:t>cardiac</a:t>
            </a:r>
            <a:r>
              <a:rPr lang="en-US" sz="2800" dirty="0">
                <a:solidFill>
                  <a:prstClr val="black"/>
                </a:solidFill>
              </a:rPr>
              <a:t> thrombi typically arise at sites of endothelial injury or turbulence; </a:t>
            </a:r>
            <a:r>
              <a:rPr lang="en-US" sz="2800" dirty="0">
                <a:solidFill>
                  <a:srgbClr val="FF0000"/>
                </a:solidFill>
              </a:rPr>
              <a:t>venous</a:t>
            </a:r>
            <a:r>
              <a:rPr lang="en-US" sz="2800" dirty="0">
                <a:solidFill>
                  <a:prstClr val="black"/>
                </a:solidFill>
              </a:rPr>
              <a:t> thrombi characteristically occur at sites of stasis.</a:t>
            </a:r>
          </a:p>
          <a:p>
            <a:pPr marL="274320" lvl="0" indent="-274320" algn="just" defTabSz="914400">
              <a:spcBef>
                <a:spcPts val="600"/>
              </a:spcBef>
              <a:buClr>
                <a:srgbClr val="727CA3"/>
              </a:buClr>
              <a:buSzPct val="76000"/>
              <a:buFont typeface="Wingdings 3"/>
              <a:buChar char=""/>
            </a:pPr>
            <a:r>
              <a:rPr lang="en-US" sz="2800" dirty="0">
                <a:solidFill>
                  <a:prstClr val="black"/>
                </a:solidFill>
              </a:rPr>
              <a:t>Thrombi are focally attached to the underlying vascular surface and tend to propagate toward the heart; thus, arterial thrombi grow in a retrograde direction , while venous thrombi extend in the direction of blood flow.</a:t>
            </a:r>
          </a:p>
        </p:txBody>
      </p:sp>
    </p:spTree>
    <p:extLst>
      <p:ext uri="{BB962C8B-B14F-4D97-AF65-F5344CB8AC3E}">
        <p14:creationId xmlns:p14="http://schemas.microsoft.com/office/powerpoint/2010/main" val="6169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5901" y="245324"/>
            <a:ext cx="8616270" cy="5924699"/>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The propagating portion of a thrombus tends to be poorly attached and therefore prone to fragmentation and migration through the blood as an </a:t>
            </a:r>
            <a:r>
              <a:rPr lang="en-US" sz="2800" dirty="0">
                <a:solidFill>
                  <a:srgbClr val="FF0000"/>
                </a:solidFill>
              </a:rPr>
              <a:t>embolus</a:t>
            </a:r>
            <a:r>
              <a:rPr lang="en-US" sz="2800" dirty="0">
                <a:solidFill>
                  <a:prstClr val="black"/>
                </a:solidFill>
              </a:rPr>
              <a:t>.</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Thrombi can have grossly (and microscopically) apparent laminations called </a:t>
            </a:r>
            <a:r>
              <a:rPr lang="en-US" sz="2800" dirty="0">
                <a:solidFill>
                  <a:srgbClr val="FF0000"/>
                </a:solidFill>
              </a:rPr>
              <a:t>lines of Zahn</a:t>
            </a:r>
            <a:r>
              <a:rPr lang="en-US" sz="2800" dirty="0">
                <a:solidFill>
                  <a:prstClr val="black"/>
                </a:solidFill>
              </a:rPr>
              <a:t>; these represent pale platelet and fibrin layers alternating with darker red cell–rich layers. Such lines are significant in that they are only found in thrombi that form in flowing blood.</a:t>
            </a:r>
          </a:p>
          <a:p>
            <a:pPr lvl="0" algn="just" defTabSz="914400">
              <a:spcBef>
                <a:spcPts val="600"/>
              </a:spcBef>
              <a:buClr>
                <a:srgbClr val="727CA3"/>
              </a:buClr>
              <a:buSzPct val="76000"/>
            </a:pPr>
            <a:r>
              <a:rPr lang="en-US" sz="2800" i="1" dirty="0">
                <a:solidFill>
                  <a:srgbClr val="5B9BD5">
                    <a:lumMod val="75000"/>
                  </a:srgbClr>
                </a:solidFill>
              </a:rPr>
              <a:t>Their presence can therefore usually distinguish </a:t>
            </a:r>
            <a:r>
              <a:rPr lang="en-US" sz="2800" i="1" dirty="0" err="1">
                <a:solidFill>
                  <a:srgbClr val="5B9BD5">
                    <a:lumMod val="75000"/>
                  </a:srgbClr>
                </a:solidFill>
              </a:rPr>
              <a:t>antemortem</a:t>
            </a:r>
            <a:r>
              <a:rPr lang="en-US" sz="2800" i="1" dirty="0">
                <a:solidFill>
                  <a:srgbClr val="5B9BD5">
                    <a:lumMod val="75000"/>
                  </a:srgbClr>
                </a:solidFill>
              </a:rPr>
              <a:t> thrombosis from the </a:t>
            </a:r>
            <a:r>
              <a:rPr lang="en-US" sz="2800" i="1" dirty="0" err="1">
                <a:solidFill>
                  <a:srgbClr val="5B9BD5">
                    <a:lumMod val="75000"/>
                  </a:srgbClr>
                </a:solidFill>
              </a:rPr>
              <a:t>nonlaminated</a:t>
            </a:r>
            <a:r>
              <a:rPr lang="en-US" sz="2800" i="1" dirty="0">
                <a:solidFill>
                  <a:srgbClr val="5B9BD5">
                    <a:lumMod val="75000"/>
                  </a:srgbClr>
                </a:solidFill>
              </a:rPr>
              <a:t> clots that form in the postmortem state.</a:t>
            </a:r>
            <a:endParaRPr lang="en-US" sz="2800" dirty="0">
              <a:solidFill>
                <a:prstClr val="black"/>
              </a:solidFill>
            </a:endParaRPr>
          </a:p>
        </p:txBody>
      </p:sp>
    </p:spTree>
    <p:extLst>
      <p:ext uri="{BB962C8B-B14F-4D97-AF65-F5344CB8AC3E}">
        <p14:creationId xmlns:p14="http://schemas.microsoft.com/office/powerpoint/2010/main" val="403117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 y="257547"/>
            <a:ext cx="8674100" cy="6001643"/>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600" i="1" dirty="0" smtClean="0">
                <a:solidFill>
                  <a:prstClr val="black"/>
                </a:solidFill>
              </a:rPr>
              <a:t>Arterial </a:t>
            </a:r>
            <a:r>
              <a:rPr lang="en-US" sz="2600" i="1" dirty="0">
                <a:solidFill>
                  <a:prstClr val="black"/>
                </a:solidFill>
              </a:rPr>
              <a:t>thrombi </a:t>
            </a:r>
            <a:r>
              <a:rPr lang="en-US" sz="2600" dirty="0">
                <a:solidFill>
                  <a:prstClr val="black"/>
                </a:solidFill>
              </a:rPr>
              <a:t>are typically relatively rich in platelets, as the processes underlying their development (e.g., endothelial injury) lead to platelet activation</a:t>
            </a:r>
            <a:r>
              <a:rPr lang="en-US" sz="2600" dirty="0" smtClean="0">
                <a:solidFill>
                  <a:prstClr val="black"/>
                </a:solidFill>
              </a:rPr>
              <a:t>.</a:t>
            </a:r>
            <a:endParaRPr lang="en-US" sz="2600" dirty="0">
              <a:solidFill>
                <a:prstClr val="black"/>
              </a:solidFill>
            </a:endParaRPr>
          </a:p>
          <a:p>
            <a:pPr marL="274320" lvl="0" indent="-274320" algn="just" defTabSz="914400">
              <a:spcBef>
                <a:spcPts val="600"/>
              </a:spcBef>
              <a:buClr>
                <a:srgbClr val="727CA3"/>
              </a:buClr>
              <a:buSzPct val="76000"/>
              <a:buFont typeface="Wingdings 3"/>
              <a:buChar char=""/>
            </a:pPr>
            <a:r>
              <a:rPr lang="en-US" sz="2600" i="1" dirty="0">
                <a:solidFill>
                  <a:prstClr val="black"/>
                </a:solidFill>
              </a:rPr>
              <a:t>Venous thrombi </a:t>
            </a:r>
            <a:r>
              <a:rPr lang="en-US" sz="2600" dirty="0">
                <a:solidFill>
                  <a:prstClr val="black"/>
                </a:solidFill>
              </a:rPr>
              <a:t>(</a:t>
            </a:r>
            <a:r>
              <a:rPr lang="en-US" sz="2600" dirty="0" err="1">
                <a:solidFill>
                  <a:prstClr val="black"/>
                </a:solidFill>
              </a:rPr>
              <a:t>phlebothrombosis</a:t>
            </a:r>
            <a:r>
              <a:rPr lang="en-US" sz="2600" dirty="0">
                <a:solidFill>
                  <a:prstClr val="black"/>
                </a:solidFill>
              </a:rPr>
              <a:t>) frequently propagate some distance toward the heart that is prone to give rise to emboli. </a:t>
            </a:r>
            <a:endParaRPr lang="en-US" sz="2600" dirty="0" smtClean="0">
              <a:solidFill>
                <a:prstClr val="black"/>
              </a:solidFill>
            </a:endParaRPr>
          </a:p>
          <a:p>
            <a:pPr marL="274320" lvl="0" indent="-274320" algn="just" defTabSz="914400">
              <a:spcBef>
                <a:spcPts val="600"/>
              </a:spcBef>
              <a:buClr>
                <a:srgbClr val="727CA3"/>
              </a:buClr>
              <a:buSzPct val="76000"/>
              <a:buFont typeface="Wingdings 3"/>
              <a:buChar char=""/>
            </a:pPr>
            <a:r>
              <a:rPr lang="en-GB" sz="2600" dirty="0" smtClean="0">
                <a:solidFill>
                  <a:prstClr val="black"/>
                </a:solidFill>
              </a:rPr>
              <a:t>Venous thrombosis is largely the result of activation of the coagulation cascade, and platelets play a secondary role. Because these thrombi form in the sluggish venous circulation, they tend to contain more enmeshed red cells, leading to the red, or stasis, thrombi. The veins of the lower extremities are most commonly affected (90% of venous thromboses).</a:t>
            </a:r>
          </a:p>
          <a:p>
            <a:pPr marL="274320" lvl="0" indent="-274320" algn="just" defTabSz="914400">
              <a:spcBef>
                <a:spcPts val="600"/>
              </a:spcBef>
              <a:buClr>
                <a:srgbClr val="727CA3"/>
              </a:buClr>
              <a:buSzPct val="76000"/>
              <a:buFont typeface="Wingdings 3"/>
              <a:buChar char=""/>
            </a:pPr>
            <a:r>
              <a:rPr lang="en-GB" sz="2600" dirty="0" smtClean="0">
                <a:solidFill>
                  <a:prstClr val="black"/>
                </a:solidFill>
              </a:rPr>
              <a:t>Thrombi on heart valves are called vegetations.</a:t>
            </a:r>
            <a:endParaRPr lang="en-US" sz="2600" dirty="0">
              <a:solidFill>
                <a:prstClr val="black"/>
              </a:solidFill>
            </a:endParaRPr>
          </a:p>
        </p:txBody>
      </p:sp>
    </p:spTree>
    <p:extLst>
      <p:ext uri="{BB962C8B-B14F-4D97-AF65-F5344CB8AC3E}">
        <p14:creationId xmlns:p14="http://schemas.microsoft.com/office/powerpoint/2010/main" val="2675979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291813"/>
            <a:ext cx="388119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Fate of the Thrombus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8" y="1032098"/>
            <a:ext cx="6894741" cy="2046714"/>
          </a:xfrm>
          <a:prstGeom prst="rect">
            <a:avLst/>
          </a:prstGeom>
        </p:spPr>
        <p:txBody>
          <a:bodyPr wrap="square">
            <a:spAutoFit/>
          </a:bodyPr>
          <a:lstStyle/>
          <a:p>
            <a:pPr marL="274320" lvl="0" indent="-274320" defTabSz="914400">
              <a:spcBef>
                <a:spcPts val="600"/>
              </a:spcBef>
              <a:buClr>
                <a:srgbClr val="727CA3"/>
              </a:buClr>
              <a:buSzPct val="76000"/>
              <a:buFont typeface="Wingdings 3"/>
              <a:buChar char=""/>
            </a:pPr>
            <a:r>
              <a:rPr lang="en-US" sz="2800" i="1" dirty="0">
                <a:solidFill>
                  <a:prstClr val="black"/>
                </a:solidFill>
              </a:rPr>
              <a:t>Propagation.</a:t>
            </a:r>
            <a:r>
              <a:rPr lang="en-US" sz="2800" dirty="0">
                <a:solidFill>
                  <a:prstClr val="black"/>
                </a:solidFill>
              </a:rPr>
              <a:t> </a:t>
            </a:r>
          </a:p>
          <a:p>
            <a:pPr marL="274320" lvl="0" indent="-274320" defTabSz="914400">
              <a:spcBef>
                <a:spcPts val="600"/>
              </a:spcBef>
              <a:buClr>
                <a:srgbClr val="727CA3"/>
              </a:buClr>
              <a:buSzPct val="76000"/>
              <a:buFont typeface="Wingdings 3"/>
              <a:buChar char=""/>
            </a:pPr>
            <a:r>
              <a:rPr lang="en-US" sz="2800" i="1" dirty="0">
                <a:solidFill>
                  <a:prstClr val="black"/>
                </a:solidFill>
              </a:rPr>
              <a:t>Embolization.</a:t>
            </a:r>
            <a:r>
              <a:rPr lang="en-US" sz="2800" dirty="0">
                <a:solidFill>
                  <a:prstClr val="black"/>
                </a:solidFill>
              </a:rPr>
              <a:t>.</a:t>
            </a:r>
          </a:p>
          <a:p>
            <a:pPr marL="274320" lvl="0" indent="-274320" defTabSz="914400">
              <a:spcBef>
                <a:spcPts val="600"/>
              </a:spcBef>
              <a:buClr>
                <a:srgbClr val="727CA3"/>
              </a:buClr>
              <a:buSzPct val="76000"/>
              <a:buFont typeface="Wingdings 3"/>
              <a:buChar char=""/>
            </a:pPr>
            <a:r>
              <a:rPr lang="en-US" sz="2800" i="1" dirty="0">
                <a:solidFill>
                  <a:prstClr val="black"/>
                </a:solidFill>
              </a:rPr>
              <a:t>Dissolution.</a:t>
            </a:r>
            <a:r>
              <a:rPr lang="en-US" sz="2800" dirty="0">
                <a:solidFill>
                  <a:prstClr val="black"/>
                </a:solidFill>
              </a:rPr>
              <a:t> </a:t>
            </a:r>
          </a:p>
          <a:p>
            <a:pPr marL="274320" lvl="0" indent="-274320" defTabSz="914400">
              <a:spcBef>
                <a:spcPts val="600"/>
              </a:spcBef>
              <a:buClr>
                <a:srgbClr val="727CA3"/>
              </a:buClr>
              <a:buSzPct val="76000"/>
              <a:buFont typeface="Wingdings 3"/>
              <a:buChar char=""/>
            </a:pPr>
            <a:r>
              <a:rPr lang="en-US" sz="2800" i="1" dirty="0">
                <a:solidFill>
                  <a:prstClr val="black"/>
                </a:solidFill>
              </a:rPr>
              <a:t>Organization and recanalization.</a:t>
            </a:r>
            <a:r>
              <a:rPr lang="en-US" sz="2800" dirty="0">
                <a:solidFill>
                  <a:prstClr val="black"/>
                </a:solidFill>
              </a:rPr>
              <a:t> </a:t>
            </a:r>
          </a:p>
        </p:txBody>
      </p:sp>
    </p:spTree>
    <p:extLst>
      <p:ext uri="{BB962C8B-B14F-4D97-AF65-F5344CB8AC3E}">
        <p14:creationId xmlns:p14="http://schemas.microsoft.com/office/powerpoint/2010/main" val="962924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291813"/>
            <a:ext cx="388119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Fate of the Thrombus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8" y="1032098"/>
            <a:ext cx="8494942" cy="4278094"/>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i="1" dirty="0">
                <a:solidFill>
                  <a:prstClr val="black"/>
                </a:solidFill>
              </a:rPr>
              <a:t>Propagation: </a:t>
            </a:r>
            <a:r>
              <a:rPr lang="en-US" sz="2800" dirty="0">
                <a:solidFill>
                  <a:prstClr val="black"/>
                </a:solidFill>
              </a:rPr>
              <a:t>The thrombus enlarges through the accretion of additional platelets and fibrin.</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Embolization: </a:t>
            </a:r>
            <a:r>
              <a:rPr lang="en-US" sz="2800" dirty="0">
                <a:solidFill>
                  <a:prstClr val="black"/>
                </a:solidFill>
              </a:rPr>
              <a:t>Part or all of the thrombus is dislodged and transported elsewhere in the vasculature.</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Dissolution: </a:t>
            </a:r>
            <a:r>
              <a:rPr lang="en-US" sz="2800" dirty="0">
                <a:solidFill>
                  <a:prstClr val="black"/>
                </a:solidFill>
              </a:rPr>
              <a:t>If a thrombus is newly formed, activation of </a:t>
            </a:r>
            <a:r>
              <a:rPr lang="en-US" sz="2800" dirty="0" err="1">
                <a:solidFill>
                  <a:prstClr val="black"/>
                </a:solidFill>
              </a:rPr>
              <a:t>fibrinolytic</a:t>
            </a:r>
            <a:r>
              <a:rPr lang="en-US" sz="2800" dirty="0">
                <a:solidFill>
                  <a:prstClr val="black"/>
                </a:solidFill>
              </a:rPr>
              <a:t> factors may lead to its rapid shrinkage and complete dissolution</a:t>
            </a:r>
            <a:r>
              <a:rPr lang="en-US" sz="2800" i="1" dirty="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4245493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291813"/>
            <a:ext cx="388119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Fate of the Thrombus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8" y="1032098"/>
            <a:ext cx="8494942" cy="4555093"/>
          </a:xfrm>
          <a:prstGeom prst="rect">
            <a:avLst/>
          </a:prstGeom>
        </p:spPr>
        <p:txBody>
          <a:bodyPr wrap="square">
            <a:spAutoFit/>
          </a:bodyPr>
          <a:lstStyle/>
          <a:p>
            <a:pPr marL="274320" lvl="0" indent="-274320" algn="just" defTabSz="914400">
              <a:spcBef>
                <a:spcPts val="600"/>
              </a:spcBef>
              <a:buClr>
                <a:srgbClr val="727CA3"/>
              </a:buClr>
              <a:buSzPct val="76000"/>
            </a:pPr>
            <a:r>
              <a:rPr lang="en-US" sz="2800" dirty="0">
                <a:solidFill>
                  <a:prstClr val="black"/>
                </a:solidFill>
              </a:rPr>
              <a:t>With older thrombi, extensive  fibrin polymerization renders the thrombus substantially more resistant to plasmin-induced proteolysis, and </a:t>
            </a:r>
            <a:r>
              <a:rPr lang="en-US" sz="2800" dirty="0" err="1">
                <a:solidFill>
                  <a:prstClr val="black"/>
                </a:solidFill>
              </a:rPr>
              <a:t>lysis</a:t>
            </a:r>
            <a:r>
              <a:rPr lang="en-US" sz="2800" dirty="0">
                <a:solidFill>
                  <a:prstClr val="black"/>
                </a:solidFill>
              </a:rPr>
              <a:t> is ineffectual</a:t>
            </a:r>
            <a:r>
              <a:rPr lang="en-US" sz="2800" i="1" dirty="0">
                <a:solidFill>
                  <a:prstClr val="black"/>
                </a:solidFill>
              </a:rPr>
              <a:t>.</a:t>
            </a:r>
          </a:p>
          <a:p>
            <a:pPr lvl="0" algn="just" defTabSz="914400">
              <a:spcBef>
                <a:spcPts val="600"/>
              </a:spcBef>
              <a:buClr>
                <a:srgbClr val="727CA3"/>
              </a:buClr>
              <a:buSzPct val="76000"/>
            </a:pPr>
            <a:r>
              <a:rPr lang="en-US" sz="2800" i="1" dirty="0">
                <a:solidFill>
                  <a:srgbClr val="5B9BD5">
                    <a:lumMod val="75000"/>
                  </a:srgbClr>
                </a:solidFill>
              </a:rPr>
              <a:t>Therapeutic administration of </a:t>
            </a:r>
            <a:r>
              <a:rPr lang="en-US" sz="2800" i="1" dirty="0" err="1">
                <a:solidFill>
                  <a:srgbClr val="5B9BD5">
                    <a:lumMod val="75000"/>
                  </a:srgbClr>
                </a:solidFill>
              </a:rPr>
              <a:t>fibrinolytic</a:t>
            </a:r>
            <a:r>
              <a:rPr lang="en-US" sz="2800" i="1" dirty="0">
                <a:solidFill>
                  <a:srgbClr val="5B9BD5">
                    <a:lumMod val="75000"/>
                  </a:srgbClr>
                </a:solidFill>
              </a:rPr>
              <a:t> agents is not effective unless given within a few hours of thrombus formation.</a:t>
            </a:r>
          </a:p>
          <a:p>
            <a:pPr marL="274320" lvl="0" indent="-274320" algn="just" defTabSz="914400">
              <a:spcBef>
                <a:spcPts val="600"/>
              </a:spcBef>
              <a:buClr>
                <a:srgbClr val="727CA3"/>
              </a:buClr>
              <a:buSzPct val="76000"/>
              <a:buFont typeface="Wingdings 3"/>
              <a:buChar char=""/>
            </a:pPr>
            <a:r>
              <a:rPr lang="en-US" sz="2800" i="1" dirty="0">
                <a:solidFill>
                  <a:prstClr val="black"/>
                </a:solidFill>
              </a:rPr>
              <a:t>Organization and recanalization: </a:t>
            </a:r>
            <a:r>
              <a:rPr lang="en-US" sz="2800" dirty="0">
                <a:solidFill>
                  <a:prstClr val="black"/>
                </a:solidFill>
              </a:rPr>
              <a:t>Older thrombi become organized by the ingrowth of endothelial cells, smooth muscle cells, and fibroblasts into the fibrin-rich thrombus.</a:t>
            </a:r>
          </a:p>
        </p:txBody>
      </p:sp>
    </p:spTree>
    <p:extLst>
      <p:ext uri="{BB962C8B-B14F-4D97-AF65-F5344CB8AC3E}">
        <p14:creationId xmlns:p14="http://schemas.microsoft.com/office/powerpoint/2010/main" val="38021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1- 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pic>
        <p:nvPicPr>
          <p:cNvPr id="4" name="Picture 3">
            <a:extLst>
              <a:ext uri="{FF2B5EF4-FFF2-40B4-BE49-F238E27FC236}">
                <a16:creationId xmlns:a16="http://schemas.microsoft.com/office/drawing/2014/main" xmlns="" id="{68B0F70F-C140-43EE-B5EB-B3B17585F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900" y="1460500"/>
            <a:ext cx="7950200" cy="3937000"/>
          </a:xfrm>
          <a:prstGeom prst="rect">
            <a:avLst/>
          </a:prstGeom>
        </p:spPr>
      </p:pic>
      <p:sp>
        <p:nvSpPr>
          <p:cNvPr id="7" name="TextBox 6"/>
          <p:cNvSpPr txBox="1"/>
          <p:nvPr/>
        </p:nvSpPr>
        <p:spPr>
          <a:xfrm>
            <a:off x="421481" y="5507831"/>
            <a:ext cx="8015288" cy="523220"/>
          </a:xfrm>
          <a:prstGeom prst="rect">
            <a:avLst/>
          </a:prstGeom>
          <a:noFill/>
        </p:spPr>
        <p:txBody>
          <a:bodyPr wrap="square" rtlCol="0">
            <a:spAutoFit/>
          </a:bodyPr>
          <a:lstStyle/>
          <a:p>
            <a:r>
              <a:rPr lang="en-GB" sz="2800" b="1" dirty="0" smtClean="0">
                <a:solidFill>
                  <a:srgbClr val="FF0000"/>
                </a:solidFill>
              </a:rPr>
              <a:t>Why don’t you bleed to death from a minor injury? </a:t>
            </a:r>
            <a:endParaRPr lang="en-GB" sz="2800" b="1" dirty="0">
              <a:solidFill>
                <a:srgbClr val="FF0000"/>
              </a:solidFill>
            </a:endParaRPr>
          </a:p>
        </p:txBody>
      </p:sp>
    </p:spTree>
    <p:extLst>
      <p:ext uri="{BB962C8B-B14F-4D97-AF65-F5344CB8AC3E}">
        <p14:creationId xmlns:p14="http://schemas.microsoft.com/office/powerpoint/2010/main" val="234856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258" y="200023"/>
            <a:ext cx="8507642" cy="588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255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800" y="107242"/>
            <a:ext cx="8775700" cy="6186309"/>
          </a:xfrm>
          <a:prstGeom prst="rect">
            <a:avLst/>
          </a:prstGeom>
        </p:spPr>
        <p:txBody>
          <a:bodyPr wrap="square">
            <a:spAutoFit/>
          </a:bodyPr>
          <a:lstStyle/>
          <a:p>
            <a:pPr algn="just"/>
            <a:r>
              <a:rPr lang="en-GB" sz="2800" b="1" dirty="0" smtClean="0"/>
              <a:t>Thrombosis (summary)</a:t>
            </a:r>
          </a:p>
          <a:p>
            <a:pPr algn="just"/>
            <a:r>
              <a:rPr lang="en-GB" sz="2800" dirty="0" smtClean="0"/>
              <a:t>• Thrombus development usually is related to one or more</a:t>
            </a:r>
          </a:p>
          <a:p>
            <a:pPr algn="just"/>
            <a:r>
              <a:rPr lang="en-GB" sz="2800" dirty="0" smtClean="0"/>
              <a:t>components of Virchow’s triad:</a:t>
            </a:r>
          </a:p>
          <a:p>
            <a:pPr marL="457200" indent="-457200" algn="just">
              <a:buFont typeface="Arial" pitchFamily="34" charset="0"/>
              <a:buChar char="•"/>
            </a:pPr>
            <a:r>
              <a:rPr lang="en-GB" sz="2500" dirty="0" smtClean="0"/>
              <a:t>endothelial injury (e.g., by toxins, hypertension,  inflammation, or metabolic products)</a:t>
            </a:r>
          </a:p>
          <a:p>
            <a:pPr marL="457200" indent="-457200" algn="just">
              <a:buFont typeface="Arial" pitchFamily="34" charset="0"/>
              <a:buChar char="•"/>
            </a:pPr>
            <a:r>
              <a:rPr lang="en-GB" sz="2500" dirty="0" smtClean="0"/>
              <a:t>abnormal blood flow, stasis or turbulence (e.g., due to aneurysms, atherosclerotic plaque)</a:t>
            </a:r>
          </a:p>
          <a:p>
            <a:pPr marL="457200" indent="-457200" algn="just">
              <a:buFont typeface="Arial" pitchFamily="34" charset="0"/>
              <a:buChar char="•"/>
            </a:pPr>
            <a:r>
              <a:rPr lang="en-GB" sz="2500" dirty="0" err="1" smtClean="0"/>
              <a:t>hypercoagulability</a:t>
            </a:r>
            <a:r>
              <a:rPr lang="en-GB" sz="2500" dirty="0" smtClean="0"/>
              <a:t>: either primary (e.g., factor V Leiden, increased </a:t>
            </a:r>
            <a:r>
              <a:rPr lang="en-GB" sz="2500" dirty="0" err="1" smtClean="0"/>
              <a:t>prothrombin</a:t>
            </a:r>
            <a:r>
              <a:rPr lang="en-GB" sz="2500" dirty="0" smtClean="0"/>
              <a:t> synthesis, </a:t>
            </a:r>
            <a:r>
              <a:rPr lang="en-GB" sz="2500" dirty="0" err="1" smtClean="0"/>
              <a:t>antithrombin</a:t>
            </a:r>
            <a:r>
              <a:rPr lang="en-GB" sz="2500" dirty="0" smtClean="0"/>
              <a:t> III deficiency) or secondary (e.g., prolonged bed rest, tissue damage, malignancy)</a:t>
            </a:r>
          </a:p>
          <a:p>
            <a:pPr algn="just"/>
            <a:r>
              <a:rPr lang="en-GB" sz="2800" dirty="0" smtClean="0"/>
              <a:t>• Thrombi may propagate, resolve, become organized, or</a:t>
            </a:r>
          </a:p>
          <a:p>
            <a:pPr algn="just"/>
            <a:r>
              <a:rPr lang="en-GB" sz="2800" dirty="0" err="1" smtClean="0"/>
              <a:t>embolize</a:t>
            </a:r>
            <a:r>
              <a:rPr lang="en-GB" sz="2800" dirty="0" smtClean="0"/>
              <a:t>.</a:t>
            </a:r>
          </a:p>
          <a:p>
            <a:pPr algn="just"/>
            <a:r>
              <a:rPr lang="en-GB" sz="2800" dirty="0" smtClean="0"/>
              <a:t>• Thrombosis causes tissue injury by local vascular occlusion or by distal </a:t>
            </a:r>
            <a:r>
              <a:rPr lang="en-GB" sz="2800" dirty="0" err="1" smtClean="0"/>
              <a:t>embolization</a:t>
            </a:r>
            <a:r>
              <a:rPr lang="en-GB" sz="2800" dirty="0" smtClean="0"/>
              <a:t>.</a:t>
            </a:r>
            <a:endParaRPr lang="en-GB" sz="2800" dirty="0"/>
          </a:p>
        </p:txBody>
      </p:sp>
    </p:spTree>
    <p:extLst>
      <p:ext uri="{BB962C8B-B14F-4D97-AF65-F5344CB8AC3E}">
        <p14:creationId xmlns:p14="http://schemas.microsoft.com/office/powerpoint/2010/main" val="22801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blinds(horizontal)">
                                      <p:cBhvr>
                                        <p:cTn id="11" dur="500"/>
                                        <p:tgtEl>
                                          <p:spTgt spid="2">
                                            <p:txEl>
                                              <p:pRg st="4" end="4"/>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linds(horizontal)">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linds(horizontal)">
                                      <p:cBhvr>
                                        <p:cTn id="20" dur="500"/>
                                        <p:tgtEl>
                                          <p:spTgt spid="2">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blinds(horizontal)">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blinds(horizontal)">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85A277FF-8333-4EDB-A36B-6E1169ADB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02" y="669851"/>
            <a:ext cx="8155172" cy="4274289"/>
          </a:xfrm>
          <a:prstGeom prst="rect">
            <a:avLst/>
          </a:prstGeom>
        </p:spPr>
      </p:pic>
    </p:spTree>
    <p:extLst>
      <p:ext uri="{BB962C8B-B14F-4D97-AF65-F5344CB8AC3E}">
        <p14:creationId xmlns:p14="http://schemas.microsoft.com/office/powerpoint/2010/main" val="132828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5739" y="697769"/>
            <a:ext cx="8765380" cy="5570756"/>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b="1" i="1" dirty="0" smtClean="0">
                <a:solidFill>
                  <a:srgbClr val="FF0000"/>
                </a:solidFill>
              </a:rPr>
              <a:t>Haemostasis</a:t>
            </a:r>
            <a:r>
              <a:rPr lang="en-GB" sz="2800" dirty="0" smtClean="0"/>
              <a:t> </a:t>
            </a:r>
            <a:r>
              <a:rPr lang="en-GB" sz="2800" dirty="0"/>
              <a:t>refers more widely to the process whereby blood coagulation is initiated and terminated in a tightly regulated fashion, together with the removal (or </a:t>
            </a:r>
            <a:r>
              <a:rPr lang="en-GB" sz="2800" i="1" dirty="0">
                <a:solidFill>
                  <a:srgbClr val="FF0000"/>
                </a:solidFill>
              </a:rPr>
              <a:t>fibrinolysis</a:t>
            </a:r>
            <a:r>
              <a:rPr lang="en-GB" sz="2800" dirty="0"/>
              <a:t>) of the clot as part of vascular remodelling</a:t>
            </a:r>
            <a:r>
              <a:rPr lang="en-GB" sz="2800" dirty="0" smtClean="0"/>
              <a:t>.</a:t>
            </a:r>
          </a:p>
          <a:p>
            <a:pPr marL="274320" lvl="0" indent="-274320" algn="just" defTabSz="914400">
              <a:spcBef>
                <a:spcPts val="600"/>
              </a:spcBef>
              <a:buClr>
                <a:srgbClr val="727CA3"/>
              </a:buClr>
              <a:buSzPct val="76000"/>
            </a:pPr>
            <a:r>
              <a:rPr lang="en-GB" sz="2800" dirty="0" smtClean="0"/>
              <a:t> </a:t>
            </a:r>
          </a:p>
          <a:p>
            <a:pPr marL="274320" lvl="0" indent="-274320" algn="just" defTabSz="914400">
              <a:spcBef>
                <a:spcPts val="600"/>
              </a:spcBef>
              <a:buClr>
                <a:srgbClr val="727CA3"/>
              </a:buClr>
              <a:buSzPct val="76000"/>
              <a:buFont typeface="Wingdings 3"/>
              <a:buChar char=""/>
            </a:pPr>
            <a:r>
              <a:rPr lang="en-GB" sz="2800" dirty="0" smtClean="0"/>
              <a:t>Global </a:t>
            </a:r>
            <a:r>
              <a:rPr lang="en-GB" sz="2800" dirty="0"/>
              <a:t>process by which </a:t>
            </a:r>
            <a:r>
              <a:rPr lang="en-GB" sz="2800" dirty="0">
                <a:solidFill>
                  <a:srgbClr val="FF0000"/>
                </a:solidFill>
              </a:rPr>
              <a:t>vascular integrity and patency </a:t>
            </a:r>
            <a:r>
              <a:rPr lang="en-GB" sz="2800" dirty="0"/>
              <a:t>are maintained over the whole organism, for its lifetime</a:t>
            </a:r>
            <a:r>
              <a:rPr lang="en-GB" sz="2800" dirty="0" smtClean="0"/>
              <a:t>.</a:t>
            </a:r>
          </a:p>
          <a:p>
            <a:pPr marL="274320" lvl="0" indent="-274320" algn="just" defTabSz="914400">
              <a:spcBef>
                <a:spcPts val="600"/>
              </a:spcBef>
              <a:buClr>
                <a:srgbClr val="727CA3"/>
              </a:buClr>
              <a:buSzPct val="76000"/>
              <a:buFont typeface="Wingdings 3"/>
              <a:buChar char=""/>
            </a:pPr>
            <a:endParaRPr lang="en-GB" sz="2800" dirty="0" smtClean="0"/>
          </a:p>
          <a:p>
            <a:pPr marL="274320" indent="-274320" algn="just" defTabSz="914400">
              <a:spcBef>
                <a:spcPts val="600"/>
              </a:spcBef>
              <a:buClr>
                <a:srgbClr val="727CA3"/>
              </a:buClr>
              <a:buSzPct val="76000"/>
              <a:buFont typeface="Wingdings 3"/>
              <a:buChar char=""/>
            </a:pPr>
            <a:r>
              <a:rPr lang="en-GB" sz="2800" i="1" dirty="0" smtClean="0">
                <a:solidFill>
                  <a:srgbClr val="FF0000"/>
                </a:solidFill>
              </a:rPr>
              <a:t>Normal haemostasis</a:t>
            </a:r>
            <a:r>
              <a:rPr lang="en-GB" sz="2800" dirty="0" smtClean="0">
                <a:solidFill>
                  <a:srgbClr val="FF0000"/>
                </a:solidFill>
              </a:rPr>
              <a:t> </a:t>
            </a:r>
            <a:r>
              <a:rPr lang="en-GB" sz="2800" dirty="0" smtClean="0">
                <a:solidFill>
                  <a:prstClr val="black"/>
                </a:solidFill>
              </a:rPr>
              <a:t>comprises a series of regulated processes that maintain blood in a fluid, clot-free state in normal vessels while rapidly forming a localized haemostatic plug at the site of vascular injury.</a:t>
            </a:r>
            <a:endParaRPr lang="en-GB" sz="2800" dirty="0">
              <a:solidFill>
                <a:prstClr val="black"/>
              </a:solidFill>
            </a:endParaRPr>
          </a:p>
        </p:txBody>
      </p:sp>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1- 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spTree>
    <p:extLst>
      <p:ext uri="{BB962C8B-B14F-4D97-AF65-F5344CB8AC3E}">
        <p14:creationId xmlns:p14="http://schemas.microsoft.com/office/powerpoint/2010/main" val="362838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1- 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pic>
        <p:nvPicPr>
          <p:cNvPr id="3" name="Picture 2">
            <a:extLst>
              <a:ext uri="{FF2B5EF4-FFF2-40B4-BE49-F238E27FC236}">
                <a16:creationId xmlns:a16="http://schemas.microsoft.com/office/drawing/2014/main" xmlns="" id="{50313144-89DD-40BA-958D-A3C685FE6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 y="552894"/>
            <a:ext cx="9131300" cy="5601964"/>
          </a:xfrm>
          <a:prstGeom prst="rect">
            <a:avLst/>
          </a:prstGeom>
        </p:spPr>
      </p:pic>
    </p:spTree>
    <p:extLst>
      <p:ext uri="{BB962C8B-B14F-4D97-AF65-F5344CB8AC3E}">
        <p14:creationId xmlns:p14="http://schemas.microsoft.com/office/powerpoint/2010/main" val="2935925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4259" y="1466925"/>
            <a:ext cx="8398687" cy="4275529"/>
          </a:xfrm>
          <a:prstGeom prst="rect">
            <a:avLst/>
          </a:prstGeom>
        </p:spPr>
        <p:txBody>
          <a:bodyPr wrap="square">
            <a:spAutoFit/>
          </a:bodyPr>
          <a:lstStyle/>
          <a:p>
            <a:pPr algn="just"/>
            <a:r>
              <a:rPr lang="en-GB" sz="2800" dirty="0">
                <a:solidFill>
                  <a:srgbClr val="FF0000"/>
                </a:solidFill>
              </a:rPr>
              <a:t>The haemostatic mechanisms have several important functions: </a:t>
            </a:r>
          </a:p>
          <a:p>
            <a:pPr algn="just">
              <a:lnSpc>
                <a:spcPts val="3700"/>
              </a:lnSpc>
            </a:pPr>
            <a:r>
              <a:rPr lang="en-GB" sz="2800" dirty="0"/>
              <a:t>(</a:t>
            </a:r>
            <a:r>
              <a:rPr lang="en-GB" sz="2800" dirty="0">
                <a:solidFill>
                  <a:srgbClr val="FF0000"/>
                </a:solidFill>
              </a:rPr>
              <a:t>1</a:t>
            </a:r>
            <a:r>
              <a:rPr lang="en-GB" sz="2800" dirty="0"/>
              <a:t>) to </a:t>
            </a:r>
            <a:r>
              <a:rPr lang="en-GB" sz="2800" dirty="0">
                <a:solidFill>
                  <a:srgbClr val="FF0000"/>
                </a:solidFill>
              </a:rPr>
              <a:t>maintain blood in a fluid state</a:t>
            </a:r>
            <a:r>
              <a:rPr lang="en-GB" sz="2800" dirty="0"/>
              <a:t> while it remains circulating within the vascular system; </a:t>
            </a:r>
          </a:p>
          <a:p>
            <a:pPr algn="just">
              <a:lnSpc>
                <a:spcPts val="3700"/>
              </a:lnSpc>
            </a:pPr>
            <a:r>
              <a:rPr lang="en-GB" sz="2800" dirty="0"/>
              <a:t>(</a:t>
            </a:r>
            <a:r>
              <a:rPr lang="en-GB" sz="2800" dirty="0">
                <a:solidFill>
                  <a:srgbClr val="FF0000"/>
                </a:solidFill>
              </a:rPr>
              <a:t>2</a:t>
            </a:r>
            <a:r>
              <a:rPr lang="en-GB" sz="2800" dirty="0"/>
              <a:t>) to </a:t>
            </a:r>
            <a:r>
              <a:rPr lang="en-GB" sz="2800" dirty="0">
                <a:solidFill>
                  <a:srgbClr val="FF0000"/>
                </a:solidFill>
              </a:rPr>
              <a:t>arrest bleeding at the site of injury </a:t>
            </a:r>
            <a:r>
              <a:rPr lang="en-GB" sz="2800" dirty="0"/>
              <a:t>or blood loss by formation of a haemostatic plug; </a:t>
            </a:r>
          </a:p>
          <a:p>
            <a:pPr algn="just">
              <a:lnSpc>
                <a:spcPts val="3700"/>
              </a:lnSpc>
            </a:pPr>
            <a:r>
              <a:rPr lang="en-GB" sz="2800" dirty="0"/>
              <a:t>(</a:t>
            </a:r>
            <a:r>
              <a:rPr lang="en-GB" sz="2800" dirty="0">
                <a:solidFill>
                  <a:srgbClr val="FF0000"/>
                </a:solidFill>
              </a:rPr>
              <a:t>3</a:t>
            </a:r>
            <a:r>
              <a:rPr lang="en-GB" sz="2800" dirty="0"/>
              <a:t>) to </a:t>
            </a:r>
            <a:r>
              <a:rPr lang="en-GB" sz="2800" dirty="0">
                <a:solidFill>
                  <a:srgbClr val="FF0000"/>
                </a:solidFill>
              </a:rPr>
              <a:t>limit this process</a:t>
            </a:r>
            <a:r>
              <a:rPr lang="en-GB" sz="2800" dirty="0"/>
              <a:t> to the vicinity of the damage and </a:t>
            </a:r>
          </a:p>
          <a:p>
            <a:pPr algn="just">
              <a:lnSpc>
                <a:spcPts val="3700"/>
              </a:lnSpc>
            </a:pPr>
            <a:r>
              <a:rPr lang="en-GB" sz="2800" dirty="0"/>
              <a:t>(</a:t>
            </a:r>
            <a:r>
              <a:rPr lang="en-GB" sz="2800" dirty="0">
                <a:solidFill>
                  <a:srgbClr val="FF0000"/>
                </a:solidFill>
              </a:rPr>
              <a:t>4</a:t>
            </a:r>
            <a:r>
              <a:rPr lang="en-GB" sz="2800" dirty="0"/>
              <a:t>) to ensure the eventual </a:t>
            </a:r>
            <a:r>
              <a:rPr lang="en-GB" sz="2800" dirty="0">
                <a:solidFill>
                  <a:srgbClr val="FF0000"/>
                </a:solidFill>
              </a:rPr>
              <a:t>removal of the plug </a:t>
            </a:r>
            <a:r>
              <a:rPr lang="en-GB" sz="2800" dirty="0"/>
              <a:t>whilst healing is completed</a:t>
            </a:r>
            <a:endParaRPr lang="en-GB" sz="2800" dirty="0">
              <a:solidFill>
                <a:prstClr val="black"/>
              </a:solidFill>
            </a:endParaRPr>
          </a:p>
        </p:txBody>
      </p:sp>
      <p:sp>
        <p:nvSpPr>
          <p:cNvPr id="11" name="عنوان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HAEMOSTASIS</a:t>
            </a:r>
          </a:p>
        </p:txBody>
      </p:sp>
    </p:spTree>
    <p:extLst>
      <p:ext uri="{BB962C8B-B14F-4D97-AF65-F5344CB8AC3E}">
        <p14:creationId xmlns:p14="http://schemas.microsoft.com/office/powerpoint/2010/main" val="1340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sp>
        <p:nvSpPr>
          <p:cNvPr id="2" name="Rectangle 1"/>
          <p:cNvSpPr/>
          <p:nvPr/>
        </p:nvSpPr>
        <p:spPr>
          <a:xfrm>
            <a:off x="351403" y="1322264"/>
            <a:ext cx="8253641" cy="4508927"/>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smtClean="0">
                <a:solidFill>
                  <a:prstClr val="black"/>
                </a:solidFill>
              </a:rPr>
              <a:t>There </a:t>
            </a:r>
            <a:r>
              <a:rPr lang="en-GB" sz="2800" dirty="0">
                <a:solidFill>
                  <a:prstClr val="black"/>
                </a:solidFill>
              </a:rPr>
              <a:t>are at least five different components involved</a:t>
            </a:r>
            <a:r>
              <a:rPr lang="en-GB" sz="2800" dirty="0" smtClean="0">
                <a:solidFill>
                  <a:prstClr val="black"/>
                </a:solidFill>
              </a:rPr>
              <a:t>:</a:t>
            </a:r>
          </a:p>
          <a:p>
            <a:pPr marL="514350" lvl="0" indent="-514350" algn="just" defTabSz="914400">
              <a:spcBef>
                <a:spcPts val="600"/>
              </a:spcBef>
              <a:buClr>
                <a:srgbClr val="727CA3"/>
              </a:buClr>
              <a:buSzPct val="76000"/>
              <a:buFont typeface="+mj-lt"/>
              <a:buAutoNum type="arabicPeriod"/>
            </a:pPr>
            <a:r>
              <a:rPr lang="en-GB" sz="2800" i="1" dirty="0" smtClean="0">
                <a:solidFill>
                  <a:srgbClr val="FF0000"/>
                </a:solidFill>
              </a:rPr>
              <a:t>blood </a:t>
            </a:r>
            <a:r>
              <a:rPr lang="en-GB" sz="2800" i="1" dirty="0">
                <a:solidFill>
                  <a:srgbClr val="FF0000"/>
                </a:solidFill>
              </a:rPr>
              <a:t>vessels</a:t>
            </a:r>
            <a:r>
              <a:rPr lang="en-GB" sz="2800" dirty="0">
                <a:solidFill>
                  <a:prstClr val="black"/>
                </a:solidFill>
              </a:rPr>
              <a:t>,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i="1" dirty="0" smtClean="0">
                <a:solidFill>
                  <a:srgbClr val="FF0000"/>
                </a:solidFill>
              </a:rPr>
              <a:t>platelets</a:t>
            </a:r>
            <a:r>
              <a:rPr lang="en-GB" sz="2800" dirty="0">
                <a:solidFill>
                  <a:prstClr val="black"/>
                </a:solidFill>
              </a:rPr>
              <a:t>,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dirty="0" smtClean="0">
                <a:solidFill>
                  <a:prstClr val="black"/>
                </a:solidFill>
              </a:rPr>
              <a:t>plasma </a:t>
            </a:r>
            <a:r>
              <a:rPr lang="en-GB" sz="2800" i="1" dirty="0">
                <a:solidFill>
                  <a:srgbClr val="FF0000"/>
                </a:solidFill>
              </a:rPr>
              <a:t>coagulation factors</a:t>
            </a:r>
            <a:r>
              <a:rPr lang="en-GB" sz="2800" dirty="0">
                <a:solidFill>
                  <a:srgbClr val="FF0000"/>
                </a:solidFill>
              </a:rPr>
              <a:t> </a:t>
            </a:r>
            <a:r>
              <a:rPr lang="en-GB" sz="2800" dirty="0">
                <a:solidFill>
                  <a:prstClr val="black"/>
                </a:solidFill>
              </a:rPr>
              <a:t>and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dirty="0" smtClean="0"/>
              <a:t>their</a:t>
            </a:r>
            <a:r>
              <a:rPr lang="en-GB" sz="2800" i="1" dirty="0" smtClean="0">
                <a:solidFill>
                  <a:srgbClr val="FF0000"/>
                </a:solidFill>
              </a:rPr>
              <a:t> </a:t>
            </a:r>
            <a:r>
              <a:rPr lang="en-GB" sz="2800" i="1" dirty="0">
                <a:solidFill>
                  <a:srgbClr val="FF0000"/>
                </a:solidFill>
              </a:rPr>
              <a:t>inhibitors </a:t>
            </a:r>
            <a:r>
              <a:rPr lang="en-GB" sz="2800" dirty="0">
                <a:solidFill>
                  <a:prstClr val="black"/>
                </a:solidFill>
              </a:rPr>
              <a:t>and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dirty="0" smtClean="0">
                <a:solidFill>
                  <a:prstClr val="black"/>
                </a:solidFill>
              </a:rPr>
              <a:t>the </a:t>
            </a:r>
            <a:r>
              <a:rPr lang="en-GB" sz="2800" i="1" dirty="0" err="1">
                <a:solidFill>
                  <a:srgbClr val="FF0000"/>
                </a:solidFill>
              </a:rPr>
              <a:t>fibrinolytic</a:t>
            </a:r>
            <a:r>
              <a:rPr lang="en-GB" sz="2800" i="1" dirty="0">
                <a:solidFill>
                  <a:srgbClr val="FF0000"/>
                </a:solidFill>
              </a:rPr>
              <a:t> system</a:t>
            </a:r>
            <a:r>
              <a:rPr lang="en-GB" sz="2800" dirty="0" smtClean="0">
                <a:solidFill>
                  <a:prstClr val="black"/>
                </a:solidFill>
              </a:rPr>
              <a:t>.</a:t>
            </a:r>
          </a:p>
          <a:p>
            <a:pPr marL="514350" lvl="0" indent="-514350" algn="just" defTabSz="914400">
              <a:spcBef>
                <a:spcPts val="600"/>
              </a:spcBef>
              <a:buClr>
                <a:srgbClr val="727CA3"/>
              </a:buClr>
              <a:buSzPct val="76000"/>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Deficiency or exaggeration of any one may lead to either </a:t>
            </a:r>
            <a:r>
              <a:rPr lang="en-GB" sz="2800" dirty="0">
                <a:solidFill>
                  <a:srgbClr val="FF0000"/>
                </a:solidFill>
              </a:rPr>
              <a:t>thrombosis</a:t>
            </a:r>
            <a:r>
              <a:rPr lang="en-GB" sz="2800" dirty="0">
                <a:solidFill>
                  <a:prstClr val="black"/>
                </a:solidFill>
              </a:rPr>
              <a:t> or </a:t>
            </a:r>
            <a:r>
              <a:rPr lang="en-GB" sz="2800" dirty="0">
                <a:solidFill>
                  <a:srgbClr val="FF0000"/>
                </a:solidFill>
              </a:rPr>
              <a:t>haemorrhage</a:t>
            </a:r>
          </a:p>
        </p:txBody>
      </p:sp>
    </p:spTree>
    <p:extLst>
      <p:ext uri="{BB962C8B-B14F-4D97-AF65-F5344CB8AC3E}">
        <p14:creationId xmlns:p14="http://schemas.microsoft.com/office/powerpoint/2010/main" val="10996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linds(horizontal)">
                                      <p:cBhvr>
                                        <p:cTn id="11" dur="500"/>
                                        <p:tgtEl>
                                          <p:spTgt spid="2">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linds(horizontal)">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2785</TotalTime>
  <Words>2531</Words>
  <Application>Microsoft Office PowerPoint</Application>
  <PresentationFormat>On-screen Show (4:3)</PresentationFormat>
  <Paragraphs>208</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Berlin Sans FB Demi</vt:lpstr>
      <vt:lpstr>Calibri</vt:lpstr>
      <vt:lpstr>Calibri Light</vt:lpstr>
      <vt:lpstr>Gill Sans MT</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rg-adguard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Toshiba-User</cp:lastModifiedBy>
  <cp:revision>189</cp:revision>
  <dcterms:created xsi:type="dcterms:W3CDTF">2018-09-07T19:06:31Z</dcterms:created>
  <dcterms:modified xsi:type="dcterms:W3CDTF">2020-01-30T15:59:20Z</dcterms:modified>
</cp:coreProperties>
</file>